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9"/>
  </p:notesMasterIdLst>
  <p:handoutMasterIdLst>
    <p:handoutMasterId r:id="rId20"/>
  </p:handoutMasterIdLst>
  <p:sldIdLst>
    <p:sldId id="266" r:id="rId3"/>
    <p:sldId id="267" r:id="rId4"/>
    <p:sldId id="268" r:id="rId5"/>
    <p:sldId id="273" r:id="rId6"/>
    <p:sldId id="272" r:id="rId7"/>
    <p:sldId id="274" r:id="rId8"/>
    <p:sldId id="275" r:id="rId9"/>
    <p:sldId id="279" r:id="rId10"/>
    <p:sldId id="280" r:id="rId11"/>
    <p:sldId id="283" r:id="rId12"/>
    <p:sldId id="281" r:id="rId13"/>
    <p:sldId id="269" r:id="rId14"/>
    <p:sldId id="282" r:id="rId15"/>
    <p:sldId id="278" r:id="rId16"/>
    <p:sldId id="271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F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2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ru-RU" smtClean="0"/>
              <a:t>22.01.2018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ru-RU" smtClean="0"/>
              <a:t>22.01.2018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9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8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4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9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2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2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2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6F22D-34FA-43A4-B48A-40A230D6062C}" type="datetime1">
              <a:rPr lang="ru-RU" smtClean="0"/>
              <a:t>22.01.2018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8342710" y="4051302"/>
            <a:ext cx="723911" cy="2807461"/>
            <a:chOff x="11123612" y="4051301"/>
            <a:chExt cx="965215" cy="2807461"/>
          </a:xfrm>
        </p:grpSpPr>
        <p:sp>
          <p:nvSpPr>
            <p:cNvPr id="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4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5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6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grpSp>
        <p:nvGrpSpPr>
          <p:cNvPr id="17" name="Группа 16"/>
          <p:cNvGrpSpPr/>
          <p:nvPr userDrawn="1"/>
        </p:nvGrpSpPr>
        <p:grpSpPr>
          <a:xfrm>
            <a:off x="33338" y="1370014"/>
            <a:ext cx="898922" cy="5487987"/>
            <a:chOff x="44450" y="1370013"/>
            <a:chExt cx="1198563" cy="5487987"/>
          </a:xfrm>
        </p:grpSpPr>
        <p:sp>
          <p:nvSpPr>
            <p:cNvPr id="18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19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0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1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6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8" name="Полилиния 27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29" name="Полилиния 28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0" name="Полилиния 29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1" name="Полилиния 30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5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6" name="Полилиния 35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grpSp>
          <p:nvGrpSpPr>
            <p:cNvPr id="37" name="Группа 36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60" name="Полилиния 59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61" name="Полилиния 60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</p:grpSp>
        <p:sp>
          <p:nvSpPr>
            <p:cNvPr id="38" name="Овал 37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39" name="Полилиния 38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0" name="Полилиния 39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1" name="Полилиния 40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2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3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4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5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sp>
          <p:nvSpPr>
            <p:cNvPr id="46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  <p:grpSp>
          <p:nvGrpSpPr>
            <p:cNvPr id="47" name="Группа 46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4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5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6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7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8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9" name="Овал 58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 dirty="0"/>
              </a:p>
            </p:txBody>
          </p:sp>
        </p:grpSp>
        <p:grpSp>
          <p:nvGrpSpPr>
            <p:cNvPr id="48" name="Группа 47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49" name="Полилиния 48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0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1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2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sp>
            <p:nvSpPr>
              <p:cNvPr id="53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65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низ 3"/>
          <p:cNvSpPr/>
          <p:nvPr/>
        </p:nvSpPr>
        <p:spPr>
          <a:xfrm>
            <a:off x="-3135057" y="818972"/>
            <a:ext cx="15706165" cy="3833314"/>
          </a:xfrm>
          <a:prstGeom prst="ribb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2363"/>
            <a:ext cx="7772400" cy="2387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1D5253"/>
                </a:solidFill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  <a:latin typeface="Century Schoolbook"/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494" y="3509963"/>
            <a:ext cx="6858000" cy="1655762"/>
          </a:xfrm>
        </p:spPr>
        <p:txBody>
          <a:bodyPr/>
          <a:lstStyle/>
          <a:p>
            <a:pPr>
              <a:spcBef>
                <a:spcPts val="8"/>
              </a:spcBef>
            </a:pPr>
            <a:r>
              <a:rPr lang="ru-RU" dirty="0"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636076"/>
            <a:ext cx="9436052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endParaRPr lang="ru-RU" sz="5400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-логопеда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КЗ «ДНЗ (</a:t>
            </a:r>
            <a:r>
              <a:rPr lang="ru-RU" sz="2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ясла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-садок) №210 КТ» КМР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Таран </a:t>
            </a:r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Тетяни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Василівни</a:t>
            </a:r>
            <a:endParaRPr lang="ru-RU" sz="54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7463" y="968054"/>
            <a:ext cx="7798526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5.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Схематично зобразити текст кожного смислового блоку, застосовуючи прийом піктограми.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6.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Переказати текст, спираючись виключно на створені образи. У разі припущення помилок, зробити корекцію зображення (домалювати допоміжний образ, чи розфарбувати створений)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7.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Прискорити переказування тексту, дивлячись на опорний план-конспект.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8.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ятати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створені образи, відтак знову переказати текст по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яті, згадуючи асоціативні образи.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20" y="968054"/>
            <a:ext cx="451143" cy="414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20" y="2242003"/>
            <a:ext cx="451143" cy="414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20" y="3833028"/>
            <a:ext cx="451143" cy="414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20" y="4803628"/>
            <a:ext cx="45114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8808" y="927463"/>
            <a:ext cx="7429797" cy="5826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Читаємо вірш та формуємо загальне уявлення про його зміст.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2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Зображуємо текст вірша у вигляді асоціативних малюнків та скорочених записів, використовуючи низку мнемотехнічних прийомів.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3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Читаємо вірш без тексту, спираючись винятково  на створені асоціативні малюнки; у разі виникнення помилок чи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неточностей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корегуємо зображення.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4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Пришвидшуємо читання вірша за асоціативним малюнком доти, доки вірш не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читатиметься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«на одному подиху», тобто швидко і без пауз.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5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Читаємо вірш за асоціативним малюнком  виразно та з інтонацією.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6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Запам’ятовуємо створені асоціативні малюнки і читаємо вірш напам’ять, згадуючи асоціативні образи.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25189" y="294959"/>
            <a:ext cx="4572000" cy="7294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Розроблений алгоритм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вірша за допомогою прийомів мнемотехніки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669174" y="1280161"/>
            <a:ext cx="339634" cy="300445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3" y="1933304"/>
            <a:ext cx="359695" cy="323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43" y="2888924"/>
            <a:ext cx="359695" cy="323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4" y="4197242"/>
            <a:ext cx="359695" cy="323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2" y="5152341"/>
            <a:ext cx="359695" cy="3231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1" y="6107440"/>
            <a:ext cx="359695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4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5548" y="379839"/>
            <a:ext cx="626581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участь у методичних заходах закладу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6356" r="5539" b="25847"/>
          <a:stretch/>
        </p:blipFill>
        <p:spPr>
          <a:xfrm rot="5400000">
            <a:off x="5829295" y="2541496"/>
            <a:ext cx="3697944" cy="215152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sp>
        <p:nvSpPr>
          <p:cNvPr id="4" name="TextBox 3"/>
          <p:cNvSpPr txBox="1"/>
          <p:nvPr/>
        </p:nvSpPr>
        <p:spPr>
          <a:xfrm>
            <a:off x="6289976" y="5649851"/>
            <a:ext cx="27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Музичний методичний КВК 2016</a:t>
            </a:r>
          </a:p>
          <a:p>
            <a:pPr algn="ctr"/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1" y="941470"/>
            <a:ext cx="5298142" cy="372466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sp>
        <p:nvSpPr>
          <p:cNvPr id="6" name="TextBox 5"/>
          <p:cNvSpPr txBox="1"/>
          <p:nvPr/>
        </p:nvSpPr>
        <p:spPr>
          <a:xfrm>
            <a:off x="1745548" y="4866066"/>
            <a:ext cx="4082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Імідж-проект групи 2015 ; 2 місце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95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1384663" y="418011"/>
            <a:ext cx="6387737" cy="5917475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972491" y="440501"/>
            <a:ext cx="5029200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Пам’ятка для сміливих наполегливих педагогів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у вас виникають труднощі в роботі з розвитку зв’язного мовлення, то плануйте цей вид діяльності не інколи, а дуже часто – через 5 років стане легше.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 не відповідайте самі на своє запитання. Запасайтеся терпінням, і чекайте, що на нього стануть відповідати діти.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Ніколи не </a:t>
            </a:r>
            <a:r>
              <a:rPr lang="uk-UA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задавайте</a:t>
            </a:r>
            <a:r>
              <a:rPr lang="uk-UA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питання </a:t>
            </a: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яке можна відповісти «так» або «ні</a:t>
            </a:r>
            <a:r>
              <a:rPr lang="uk-UA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i="1" dirty="0" smtClean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</a:t>
            </a:r>
            <a:r>
              <a:rPr lang="uk-UA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розповідь не вийшла або складена з труднощами – посміхніться, це здорово, тому що успіх чекає вас попереду!!!</a:t>
            </a:r>
            <a:endParaRPr lang="en-US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02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6" y="4403206"/>
            <a:ext cx="3117549" cy="236335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TextBox 2"/>
          <p:cNvSpPr txBox="1"/>
          <p:nvPr/>
        </p:nvSpPr>
        <p:spPr>
          <a:xfrm>
            <a:off x="1922930" y="144379"/>
            <a:ext cx="626581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участь у методичних заходах закладу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13" y="1902532"/>
            <a:ext cx="4726018" cy="354451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7" b="15087"/>
          <a:stretch/>
        </p:blipFill>
        <p:spPr>
          <a:xfrm>
            <a:off x="121023" y="935464"/>
            <a:ext cx="4262717" cy="30058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97130" y="3972220"/>
            <a:ext cx="3710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творчої групи закладу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0512" y="5584883"/>
            <a:ext cx="472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матеріалів до медико-педагогічного консиліуму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957" y="4564154"/>
            <a:ext cx="58674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8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774" y="324526"/>
            <a:ext cx="864307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власного досвіду роботи перед педагогами закладу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32" y="786191"/>
            <a:ext cx="5266223" cy="295818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5" y="3261052"/>
            <a:ext cx="5096435" cy="286281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888" y="4086162"/>
            <a:ext cx="3518958" cy="250031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167434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02559" y="0"/>
            <a:ext cx="9722224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районного методичного об’єднання вчителів-логопедів та дефектологів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5" y="830997"/>
            <a:ext cx="7611035" cy="57082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8302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875211" y="1461750"/>
            <a:ext cx="7733211" cy="363147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97724" y="1676905"/>
            <a:ext cx="7210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ятайте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сила,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итини бути хорошою.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Турбуйтесь про те, щоб ця внутрішня сила дитини ніколи не вичерпувалася, а якщо її не має,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допоможуть жодні педагогічні хитрощі»</a:t>
            </a:r>
          </a:p>
          <a:p>
            <a:pPr algn="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</a:p>
          <a:p>
            <a:pPr algn="r"/>
            <a:endParaRPr lang="uk-UA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В.О.Сухомлинський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1806" y="283313"/>
            <a:ext cx="5920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кредо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2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дошкільнят малюно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33" y="702965"/>
            <a:ext cx="5499847" cy="617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узел 7"/>
          <p:cNvSpPr/>
          <p:nvPr/>
        </p:nvSpPr>
        <p:spPr>
          <a:xfrm>
            <a:off x="2159596" y="775065"/>
            <a:ext cx="2936070" cy="3111135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Блок-схема: узел 6"/>
          <p:cNvSpPr/>
          <p:nvPr/>
        </p:nvSpPr>
        <p:spPr>
          <a:xfrm>
            <a:off x="944752" y="3886200"/>
            <a:ext cx="2299447" cy="2312894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Блок-схема: узел 5"/>
          <p:cNvSpPr/>
          <p:nvPr/>
        </p:nvSpPr>
        <p:spPr>
          <a:xfrm>
            <a:off x="5920547" y="2756647"/>
            <a:ext cx="2528047" cy="2528047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5837031" y="3282006"/>
            <a:ext cx="2695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«старший учитель»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0652" y="1314969"/>
            <a:ext cx="2753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Повна вища освіта,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спеціаліст, Криворізький державний педагогічний інститут, 1990 рік, «Біологія з додатковою спеціальністю хімія»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2768" y="4773269"/>
            <a:ext cx="222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 – 27 років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98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942" y="-11975"/>
            <a:ext cx="8552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Оформлення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розвивального мовленнєвого середовища логопедичного кабінету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476907"/>
            <a:ext cx="5325035" cy="412555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3807"/>
            <a:ext cx="5285591" cy="39641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652825" y="4824533"/>
            <a:ext cx="349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Логопедична доріжка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752" y="2355020"/>
            <a:ext cx="258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Логопедична галявина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8229600" y="4653834"/>
            <a:ext cx="261258" cy="444137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 вниз 7"/>
          <p:cNvSpPr/>
          <p:nvPr/>
        </p:nvSpPr>
        <p:spPr>
          <a:xfrm>
            <a:off x="626432" y="2289639"/>
            <a:ext cx="274320" cy="50009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Пов’язане 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91" y="5091347"/>
            <a:ext cx="3858409" cy="181273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34" y="720672"/>
            <a:ext cx="2811438" cy="16673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36699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46" descr="C:\Users\Olesya\Desktop\педагогічне портфоліо педагогів\DSC054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26" r="3116" b="-1"/>
          <a:stretch/>
        </p:blipFill>
        <p:spPr bwMode="auto">
          <a:xfrm>
            <a:off x="2718951" y="571433"/>
            <a:ext cx="3888000" cy="29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агетная рамка 8"/>
          <p:cNvSpPr/>
          <p:nvPr/>
        </p:nvSpPr>
        <p:spPr>
          <a:xfrm>
            <a:off x="146635" y="3559399"/>
            <a:ext cx="3944985" cy="3370218"/>
          </a:xfrm>
          <a:prstGeom prst="beve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Багетная рамка 10"/>
          <p:cNvSpPr/>
          <p:nvPr/>
        </p:nvSpPr>
        <p:spPr>
          <a:xfrm>
            <a:off x="4378327" y="3559399"/>
            <a:ext cx="2393576" cy="3169893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Багетная рамка 9"/>
          <p:cNvSpPr/>
          <p:nvPr/>
        </p:nvSpPr>
        <p:spPr>
          <a:xfrm>
            <a:off x="5331693" y="467015"/>
            <a:ext cx="3845475" cy="5029200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Багетная рамка 6"/>
          <p:cNvSpPr/>
          <p:nvPr/>
        </p:nvSpPr>
        <p:spPr>
          <a:xfrm>
            <a:off x="182881" y="917072"/>
            <a:ext cx="3971108" cy="2570711"/>
          </a:xfrm>
          <a:prstGeom prst="bevel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509450" y="1220783"/>
            <a:ext cx="3357155" cy="1963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454677"/>
              </p:ext>
            </p:extLst>
          </p:nvPr>
        </p:nvGraphicFramePr>
        <p:xfrm>
          <a:off x="4612890" y="3873598"/>
          <a:ext cx="1882040" cy="254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Acrobat Document" r:id="rId4" imgW="5667037" imgH="8019948" progId="AcroExch.Document.7">
                  <p:embed/>
                </p:oleObj>
              </mc:Choice>
              <mc:Fallback>
                <p:oleObj name="Acrobat Document" r:id="rId4" imgW="5667037" imgH="80199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12890" y="3873598"/>
                        <a:ext cx="1882040" cy="2541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0" y="3983942"/>
            <a:ext cx="3080793" cy="25211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  <a:bevelB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509449" y="204717"/>
            <a:ext cx="830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 матеріалів з досвіду роботи у фахових виданнях та в освітніх інтернет порталах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449" y="1220783"/>
            <a:ext cx="3357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Вихованка 2011-2013 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зайняла </a:t>
            </a:r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в міському етапі Всеукраїнського фестивалю дитячої творчості «Сузір’я талановитих дошкільнят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2013 році в номінації «декламування віршів».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842425"/>
              </p:ext>
            </p:extLst>
          </p:nvPr>
        </p:nvGraphicFramePr>
        <p:xfrm>
          <a:off x="5818536" y="949615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Acrobat Document" r:id="rId7" imgW="5667037" imgH="8019948" progId="AcroExch.Document.7">
                  <p:embed/>
                </p:oleObj>
              </mc:Choice>
              <mc:Fallback>
                <p:oleObj name="Acrobat Document" r:id="rId7" imgW="5667037" imgH="801994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18536" y="949615"/>
                        <a:ext cx="2871788" cy="4064000"/>
                      </a:xfrm>
                      <a:prstGeom prst="rect">
                        <a:avLst/>
                      </a:prstGeom>
                      <a:solidFill>
                        <a:srgbClr val="5AF07E">
                          <a:alpha val="66000"/>
                        </a:srgbClr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858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643" y="161364"/>
            <a:ext cx="368677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</a:t>
            </a:r>
            <a:r>
              <a:rPr lang="uk-UA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мнемотаблицями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r="4957"/>
          <a:stretch/>
        </p:blipFill>
        <p:spPr>
          <a:xfrm>
            <a:off x="3588074" y="3680530"/>
            <a:ext cx="5414731" cy="293145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2" y="645792"/>
            <a:ext cx="5361978" cy="30119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612" y="1349170"/>
            <a:ext cx="2381250" cy="277331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098" name="Picture 2" descr="Пов’язане зображе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06" y="161364"/>
            <a:ext cx="2481643" cy="36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зультат пошуку зображень за запитом &quot;дитина без фону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06" y="3232880"/>
            <a:ext cx="2557297" cy="362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85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8421" y="551329"/>
            <a:ext cx="382194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мнемотаблицями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93" y="1528783"/>
            <a:ext cx="4450976" cy="35945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1528783"/>
            <a:ext cx="4636116" cy="35945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14300"/>
          </a:effectLst>
        </p:spPr>
      </p:pic>
      <p:sp>
        <p:nvSpPr>
          <p:cNvPr id="5" name="TextBox 4"/>
          <p:cNvSpPr txBox="1"/>
          <p:nvPr/>
        </p:nvSpPr>
        <p:spPr>
          <a:xfrm>
            <a:off x="1352793" y="5425616"/>
            <a:ext cx="1858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ндивідуальна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0375" y="5419165"/>
            <a:ext cx="1134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Групова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1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721425" y="332508"/>
            <a:ext cx="3706883" cy="5854655"/>
          </a:xfrm>
          <a:prstGeom prst="vertic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«Розвиток </a:t>
            </a:r>
            <a:r>
              <a:rPr lang="uk-UA" sz="28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зв’язного мовлення 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дітей із загальним недорозвитком мовлення прийомами </a:t>
            </a:r>
            <a:r>
              <a:rPr lang="uk-UA" sz="28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мнемотехніки» </a:t>
            </a:r>
            <a:endParaRPr lang="en-US" sz="2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8308" y="3325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загальнений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роботи «Використання сенсорно-графічних схем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складанні описових розповідей у дітей із ЗНМ на заняттях з мовленнєвого розвитку».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8308" y="49868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редставлений </a:t>
            </a:r>
            <a:r>
              <a:rPr lang="ru-RU" dirty="0"/>
              <a:t>на </a:t>
            </a:r>
            <a:r>
              <a:rPr lang="ru-RU" dirty="0" err="1"/>
              <a:t>обласному</a:t>
            </a:r>
            <a:r>
              <a:rPr lang="ru-RU" dirty="0"/>
              <a:t> </a:t>
            </a:r>
            <a:r>
              <a:rPr lang="ru-RU" dirty="0" err="1"/>
              <a:t>конкурсі</a:t>
            </a:r>
            <a:r>
              <a:rPr lang="ru-RU" dirty="0"/>
              <a:t> «</a:t>
            </a:r>
            <a:r>
              <a:rPr lang="ru-RU" dirty="0" err="1"/>
              <a:t>Освітянські</a:t>
            </a:r>
            <a:r>
              <a:rPr lang="ru-RU" dirty="0"/>
              <a:t> </a:t>
            </a:r>
            <a:r>
              <a:rPr lang="ru-RU" dirty="0" err="1"/>
              <a:t>здобутки</a:t>
            </a:r>
            <a:r>
              <a:rPr lang="ru-RU" dirty="0"/>
              <a:t> </a:t>
            </a:r>
            <a:r>
              <a:rPr lang="ru-RU" dirty="0" err="1"/>
              <a:t>Дніпропетровщини</a:t>
            </a:r>
            <a:r>
              <a:rPr lang="ru-RU" dirty="0"/>
              <a:t> 2015» та  </a:t>
            </a:r>
            <a:r>
              <a:rPr lang="ru-RU" dirty="0" err="1"/>
              <a:t>розміщений</a:t>
            </a:r>
            <a:r>
              <a:rPr lang="ru-RU" dirty="0"/>
              <a:t> на методичному </a:t>
            </a:r>
            <a:r>
              <a:rPr lang="ru-RU" dirty="0" err="1"/>
              <a:t>порталі</a:t>
            </a:r>
            <a:r>
              <a:rPr lang="ru-RU" dirty="0"/>
              <a:t> «</a:t>
            </a:r>
            <a:r>
              <a:rPr lang="ru-RU" dirty="0" err="1"/>
              <a:t>Шкільний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» у 2014 </a:t>
            </a:r>
            <a:r>
              <a:rPr lang="ru-RU" dirty="0" err="1"/>
              <a:t>році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3" name="Стрелка влево 12"/>
          <p:cNvSpPr/>
          <p:nvPr/>
        </p:nvSpPr>
        <p:spPr>
          <a:xfrm>
            <a:off x="4101737" y="5404118"/>
            <a:ext cx="326571" cy="36576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056" y="1675478"/>
            <a:ext cx="4433479" cy="3168715"/>
          </a:xfrm>
          <a:prstGeom prst="rect">
            <a:avLst/>
          </a:prstGeom>
          <a:effectLst>
            <a:glow rad="228600">
              <a:schemeClr val="accent4">
                <a:lumMod val="20000"/>
                <a:lumOff val="80000"/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786865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5AF07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462" y="1005840"/>
            <a:ext cx="7667897" cy="515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Ознайомити дітей із текстом.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2.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Схематично намалювати в центрі аркуша паперу образ основного смислового об’єкту, події чи явища, застосовуючи прийом піктограми.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3.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Умовно розподілити текст на смислові блоки та приблизно розподілити аркуш паперу на певну кількість сегментів, відповідно до кількості смислових блоків.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 4.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Визначити головну думку кожного смислового блоку та, застосовуючи прийом піктограми, замалювати образи у відповідних сегментах аркуша.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6183" y="276410"/>
            <a:ext cx="4572000" cy="7294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Розроблений алгоритм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опорного плану-конспекту до тексту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олнце 3"/>
          <p:cNvSpPr/>
          <p:nvPr/>
        </p:nvSpPr>
        <p:spPr>
          <a:xfrm>
            <a:off x="600889" y="1293223"/>
            <a:ext cx="404949" cy="37882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91" y="1959429"/>
            <a:ext cx="451143" cy="414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91" y="3168135"/>
            <a:ext cx="451143" cy="414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19" y="4776198"/>
            <a:ext cx="451143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70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ERS 16X9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333</Words>
  <Application>Microsoft Office PowerPoint</Application>
  <PresentationFormat>Экран (4:3)</PresentationFormat>
  <Paragraphs>87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FLOWERS 16X9</vt:lpstr>
      <vt:lpstr>Acrobat Document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2017-06-25T10:30:16Z</dcterms:created>
  <dcterms:modified xsi:type="dcterms:W3CDTF">2018-01-22T13:38:06Z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