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02262-EC20-406C-88EF-8A37345562BF}" type="datetimeFigureOut">
              <a:rPr lang="ru-RU" smtClean="0"/>
              <a:t>07.06.2021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CE3-0DFA-4547-8466-D913A72A3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36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c234826ef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c234826ef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9"/>
          <p:cNvGrpSpPr/>
          <p:nvPr/>
        </p:nvGrpSpPr>
        <p:grpSpPr>
          <a:xfrm>
            <a:off x="-590308" y="449712"/>
            <a:ext cx="3099600" cy="3099600"/>
            <a:chOff x="-474900" y="321200"/>
            <a:chExt cx="2324700" cy="2324700"/>
          </a:xfrm>
        </p:grpSpPr>
        <p:sp>
          <p:nvSpPr>
            <p:cNvPr id="98" name="Google Shape;98;p9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900" dirty="0"/>
            </a:p>
          </p:txBody>
        </p:sp>
        <p:sp>
          <p:nvSpPr>
            <p:cNvPr id="99" name="Google Shape;99;p9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900" dirty="0"/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900" dirty="0"/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E8E8E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900" dirty="0"/>
            </a:p>
          </p:txBody>
        </p:sp>
      </p:grpSp>
      <p:sp>
        <p:nvSpPr>
          <p:cNvPr id="102" name="Google Shape;102;p9"/>
          <p:cNvSpPr/>
          <p:nvPr/>
        </p:nvSpPr>
        <p:spPr>
          <a:xfrm>
            <a:off x="11408000" y="6101933"/>
            <a:ext cx="580800" cy="5808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sz="1900" dirty="0"/>
          </a:p>
        </p:txBody>
      </p:sp>
      <p:sp>
        <p:nvSpPr>
          <p:cNvPr id="103" name="Google Shape;103;p9"/>
          <p:cNvSpPr txBox="1">
            <a:spLocks noGrp="1"/>
          </p:cNvSpPr>
          <p:nvPr>
            <p:ph type="title"/>
          </p:nvPr>
        </p:nvSpPr>
        <p:spPr>
          <a:xfrm>
            <a:off x="609600" y="1554833"/>
            <a:ext cx="6960400" cy="910800"/>
          </a:xfrm>
          <a:prstGeom prst="rect">
            <a:avLst/>
          </a:prstGeom>
        </p:spPr>
        <p:txBody>
          <a:bodyPr spcFirstLastPara="1" wrap="square" lIns="121897" tIns="121897" rIns="121897" bIns="121897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9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4254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09600" y="1554833"/>
            <a:ext cx="6960400" cy="9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oppins"/>
              <a:buNone/>
              <a:defRPr sz="36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426167" y="2610733"/>
            <a:ext cx="6144400" cy="34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t" anchorCtr="0">
            <a:noAutofit/>
          </a:bodyPr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Poppins Light"/>
              <a:buChar char="￮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●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○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600"/>
              <a:buFont typeface="Poppins Light"/>
              <a:buChar char="■"/>
              <a:defRPr sz="1600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98643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40"/>
          <p:cNvSpPr txBox="1">
            <a:spLocks noGrp="1"/>
          </p:cNvSpPr>
          <p:nvPr>
            <p:ph type="title"/>
          </p:nvPr>
        </p:nvSpPr>
        <p:spPr>
          <a:xfrm>
            <a:off x="1022025" y="356659"/>
            <a:ext cx="10478955" cy="1198832"/>
          </a:xfrm>
          <a:prstGeom prst="rect">
            <a:avLst/>
          </a:prstGeom>
        </p:spPr>
        <p:txBody>
          <a:bodyPr spcFirstLastPara="1" wrap="square" lIns="121894" tIns="121894" rIns="121894" bIns="121894" anchor="b" anchorCtr="0">
            <a:noAutofit/>
          </a:bodyPr>
          <a:lstStyle/>
          <a:p>
            <a:pPr algn="ctr"/>
            <a:r>
              <a:rPr lang="en" sz="3700" dirty="0">
                <a:solidFill>
                  <a:srgbClr val="0070C0"/>
                </a:solidFill>
              </a:rPr>
              <a:t>Timeline</a:t>
            </a:r>
            <a:r>
              <a:rPr lang="ru-RU" sz="3700" dirty="0">
                <a:solidFill>
                  <a:srgbClr val="0070C0"/>
                </a:solidFill>
              </a:rPr>
              <a:t> процесу самовдосконалення самоефективності педагога</a:t>
            </a:r>
            <a:endParaRPr sz="3700" dirty="0">
              <a:solidFill>
                <a:srgbClr val="0070C0"/>
              </a:solidFill>
            </a:endParaRPr>
          </a:p>
        </p:txBody>
      </p:sp>
      <p:sp>
        <p:nvSpPr>
          <p:cNvPr id="466" name="Google Shape;466;p40"/>
          <p:cNvSpPr txBox="1">
            <a:spLocks noGrp="1"/>
          </p:cNvSpPr>
          <p:nvPr>
            <p:ph type="sldNum" idx="12"/>
          </p:nvPr>
        </p:nvSpPr>
        <p:spPr>
          <a:xfrm>
            <a:off x="11407833" y="6101933"/>
            <a:ext cx="580800" cy="580800"/>
          </a:xfrm>
          <a:prstGeom prst="rect">
            <a:avLst/>
          </a:prstGeom>
        </p:spPr>
        <p:txBody>
          <a:bodyPr spcFirstLastPara="1" wrap="square" lIns="121894" tIns="121894" rIns="121894" bIns="121894" anchor="ctr" anchorCtr="0">
            <a:noAutofit/>
          </a:bodyPr>
          <a:lstStyle/>
          <a:p>
            <a:fld id="{00000000-1234-1234-1234-123412341234}" type="slidenum">
              <a:rPr lang="en"/>
              <a:pPr/>
              <a:t>1</a:t>
            </a:fld>
            <a:endParaRPr dirty="0"/>
          </a:p>
        </p:txBody>
      </p:sp>
      <p:sp>
        <p:nvSpPr>
          <p:cNvPr id="467" name="Google Shape;467;p40"/>
          <p:cNvSpPr/>
          <p:nvPr/>
        </p:nvSpPr>
        <p:spPr>
          <a:xfrm>
            <a:off x="10313611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Груд.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8" name="Google Shape;468;p40"/>
          <p:cNvSpPr/>
          <p:nvPr/>
        </p:nvSpPr>
        <p:spPr>
          <a:xfrm>
            <a:off x="9433499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rgbClr val="E98E29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Лист.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9" name="Google Shape;469;p40"/>
          <p:cNvSpPr/>
          <p:nvPr/>
        </p:nvSpPr>
        <p:spPr>
          <a:xfrm>
            <a:off x="8553387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chemeClr val="accent4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Жовт.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0" name="Google Shape;470;p40"/>
          <p:cNvSpPr/>
          <p:nvPr/>
        </p:nvSpPr>
        <p:spPr>
          <a:xfrm>
            <a:off x="7673275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rgbClr val="C4817A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Верес.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1" name="Google Shape;471;p40"/>
          <p:cNvSpPr/>
          <p:nvPr/>
        </p:nvSpPr>
        <p:spPr>
          <a:xfrm>
            <a:off x="6793163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rgbClr val="A5999D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Серп.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2" name="Google Shape;472;p40"/>
          <p:cNvSpPr/>
          <p:nvPr/>
        </p:nvSpPr>
        <p:spPr>
          <a:xfrm>
            <a:off x="5913051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rgbClr val="C00000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Лип.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3" name="Google Shape;473;p40"/>
          <p:cNvSpPr/>
          <p:nvPr/>
        </p:nvSpPr>
        <p:spPr>
          <a:xfrm>
            <a:off x="5032939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Черв</a:t>
            </a:r>
            <a:r>
              <a:rPr lang="uk-UA" sz="1300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  <a:endParaRPr sz="1300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4" name="Google Shape;474;p40"/>
          <p:cNvSpPr/>
          <p:nvPr/>
        </p:nvSpPr>
        <p:spPr>
          <a:xfrm>
            <a:off x="4152825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rgbClr val="92D050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Трав.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5" name="Google Shape;475;p40"/>
          <p:cNvSpPr/>
          <p:nvPr/>
        </p:nvSpPr>
        <p:spPr>
          <a:xfrm>
            <a:off x="3272713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chemeClr val="accent2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Квіт.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6" name="Google Shape;476;p40"/>
          <p:cNvSpPr/>
          <p:nvPr/>
        </p:nvSpPr>
        <p:spPr>
          <a:xfrm>
            <a:off x="2392601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rgbClr val="FFC000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Бер.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7" name="Google Shape;477;p40"/>
          <p:cNvSpPr/>
          <p:nvPr/>
        </p:nvSpPr>
        <p:spPr>
          <a:xfrm>
            <a:off x="1512489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chemeClr val="accent1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Лют.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8" name="Google Shape;478;p40"/>
          <p:cNvSpPr/>
          <p:nvPr/>
        </p:nvSpPr>
        <p:spPr>
          <a:xfrm>
            <a:off x="632377" y="3877800"/>
            <a:ext cx="1097200" cy="524800"/>
          </a:xfrm>
          <a:prstGeom prst="homePlate">
            <a:avLst>
              <a:gd name="adj" fmla="val 32030"/>
            </a:avLst>
          </a:prstGeom>
          <a:solidFill>
            <a:srgbClr val="00B0F0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365715" tIns="0" rIns="0" bIns="0" anchor="ctr" anchorCtr="0">
            <a:noAutofit/>
          </a:bodyPr>
          <a:lstStyle/>
          <a:p>
            <a:r>
              <a:rPr lang="uk-UA" sz="13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Січ.</a:t>
            </a:r>
            <a:endParaRPr sz="1300" b="1" dirty="0">
              <a:solidFill>
                <a:srgbClr val="FFFFFF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80" name="Google Shape;480;p40"/>
          <p:cNvCxnSpPr/>
          <p:nvPr/>
        </p:nvCxnSpPr>
        <p:spPr>
          <a:xfrm rot="10800000">
            <a:off x="1025231" y="324577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81" name="Google Shape;481;p40"/>
          <p:cNvSpPr txBox="1"/>
          <p:nvPr/>
        </p:nvSpPr>
        <p:spPr>
          <a:xfrm>
            <a:off x="632378" y="2506133"/>
            <a:ext cx="2004156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uk-UA" sz="1600" b="1" dirty="0">
                <a:solidFill>
                  <a:srgbClr val="DFCEC3">
                    <a:lumMod val="5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І. ВСТАНОВЛЕННЯ ЦІЛІ</a:t>
            </a:r>
            <a:endParaRPr sz="1600" b="1" dirty="0">
              <a:solidFill>
                <a:srgbClr val="DFCEC3">
                  <a:lumMod val="50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82" name="Google Shape;482;p40"/>
          <p:cNvCxnSpPr/>
          <p:nvPr/>
        </p:nvCxnSpPr>
        <p:spPr>
          <a:xfrm rot="10800000">
            <a:off x="2786877" y="324577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83" name="Google Shape;483;p40"/>
          <p:cNvSpPr txBox="1"/>
          <p:nvPr/>
        </p:nvSpPr>
        <p:spPr>
          <a:xfrm>
            <a:off x="2609689" y="2474628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uk-UA" sz="1500" b="1" dirty="0">
                <a:solidFill>
                  <a:srgbClr val="DFCEC3">
                    <a:lumMod val="5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Прогнозування результатів</a:t>
            </a:r>
            <a:endParaRPr sz="1500" b="1" dirty="0">
              <a:solidFill>
                <a:srgbClr val="DFCEC3">
                  <a:lumMod val="50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84" name="Google Shape;484;p40"/>
          <p:cNvCxnSpPr/>
          <p:nvPr/>
        </p:nvCxnSpPr>
        <p:spPr>
          <a:xfrm rot="10800000">
            <a:off x="4548524" y="324577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85" name="Google Shape;485;p40"/>
          <p:cNvSpPr txBox="1"/>
          <p:nvPr/>
        </p:nvSpPr>
        <p:spPr>
          <a:xfrm>
            <a:off x="4497845" y="2506133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uk-UA" sz="1500" b="1" dirty="0">
                <a:solidFill>
                  <a:srgbClr val="485364">
                    <a:lumMod val="60000"/>
                    <a:lumOff val="4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Чи сприяла програма вдосконаленню</a:t>
            </a:r>
            <a:r>
              <a:rPr lang="uk-UA" sz="1500" dirty="0">
                <a:solidFill>
                  <a:srgbClr val="666666"/>
                </a:solidFill>
                <a:latin typeface="Poppins"/>
                <a:ea typeface="Poppins"/>
                <a:cs typeface="Poppins"/>
                <a:sym typeface="Poppins"/>
              </a:rPr>
              <a:t>?</a:t>
            </a:r>
            <a:endParaRPr sz="1500" dirty="0">
              <a:solidFill>
                <a:srgbClr val="666666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86" name="Google Shape;486;p40"/>
          <p:cNvCxnSpPr/>
          <p:nvPr/>
        </p:nvCxnSpPr>
        <p:spPr>
          <a:xfrm rot="10800000">
            <a:off x="6310171" y="324577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87" name="Google Shape;487;p40"/>
          <p:cNvSpPr txBox="1"/>
          <p:nvPr/>
        </p:nvSpPr>
        <p:spPr>
          <a:xfrm>
            <a:off x="6310171" y="2539555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uk-UA" sz="1600" b="1" dirty="0">
                <a:solidFill>
                  <a:srgbClr val="CAAE9C">
                    <a:lumMod val="75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ІІІ. РЕАЛІЗАЦІЯ </a:t>
            </a:r>
            <a:endParaRPr sz="1600" b="1" dirty="0">
              <a:solidFill>
                <a:srgbClr val="CAAE9C">
                  <a:lumMod val="75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88" name="Google Shape;488;p40"/>
          <p:cNvCxnSpPr/>
          <p:nvPr/>
        </p:nvCxnSpPr>
        <p:spPr>
          <a:xfrm rot="10800000">
            <a:off x="8071817" y="324577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490" name="Google Shape;490;p40"/>
          <p:cNvCxnSpPr/>
          <p:nvPr/>
        </p:nvCxnSpPr>
        <p:spPr>
          <a:xfrm rot="10800000">
            <a:off x="9833464" y="324577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91" name="Google Shape;491;p40"/>
          <p:cNvSpPr txBox="1"/>
          <p:nvPr/>
        </p:nvSpPr>
        <p:spPr>
          <a:xfrm>
            <a:off x="10483587" y="5298167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uk-UA" sz="1500" b="1" dirty="0">
                <a:solidFill>
                  <a:srgbClr val="DFCEC3">
                    <a:lumMod val="5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Чи підвищився рівень </a:t>
            </a:r>
            <a:r>
              <a:rPr lang="uk-UA" sz="1200" b="1" dirty="0">
                <a:solidFill>
                  <a:srgbClr val="DFCEC3">
                    <a:lumMod val="5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самоефективності?</a:t>
            </a:r>
            <a:endParaRPr sz="1200" b="1" dirty="0">
              <a:solidFill>
                <a:srgbClr val="DFCEC3">
                  <a:lumMod val="50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92" name="Google Shape;492;p40"/>
          <p:cNvCxnSpPr/>
          <p:nvPr/>
        </p:nvCxnSpPr>
        <p:spPr>
          <a:xfrm rot="10800000">
            <a:off x="1919583" y="436982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93" name="Google Shape;493;p40"/>
          <p:cNvSpPr txBox="1"/>
          <p:nvPr/>
        </p:nvSpPr>
        <p:spPr>
          <a:xfrm>
            <a:off x="1826064" y="5067400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uk-UA" sz="1500" b="1" dirty="0">
                <a:solidFill>
                  <a:srgbClr val="DFCEC3">
                    <a:lumMod val="5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Чи усвідомлена головна ціль?</a:t>
            </a:r>
            <a:endParaRPr sz="1500" b="1" dirty="0">
              <a:solidFill>
                <a:srgbClr val="DFCEC3">
                  <a:lumMod val="50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94" name="Google Shape;494;p40"/>
          <p:cNvCxnSpPr/>
          <p:nvPr/>
        </p:nvCxnSpPr>
        <p:spPr>
          <a:xfrm rot="10800000">
            <a:off x="3681229" y="436982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95" name="Google Shape;495;p40"/>
          <p:cNvSpPr txBox="1"/>
          <p:nvPr/>
        </p:nvSpPr>
        <p:spPr>
          <a:xfrm>
            <a:off x="3599925" y="5067400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uk-UA" sz="1600" b="1" dirty="0">
                <a:solidFill>
                  <a:srgbClr val="485364">
                    <a:lumMod val="60000"/>
                    <a:lumOff val="4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ІІ. СКЛАДАННЯ ПРОГРАМИ</a:t>
            </a:r>
            <a:endParaRPr sz="1600" b="1" dirty="0">
              <a:solidFill>
                <a:srgbClr val="485364">
                  <a:lumMod val="60000"/>
                  <a:lumOff val="40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96" name="Google Shape;496;p40"/>
          <p:cNvCxnSpPr/>
          <p:nvPr/>
        </p:nvCxnSpPr>
        <p:spPr>
          <a:xfrm rot="10800000">
            <a:off x="5442876" y="436982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97" name="Google Shape;497;p40"/>
          <p:cNvSpPr txBox="1"/>
          <p:nvPr/>
        </p:nvSpPr>
        <p:spPr>
          <a:xfrm>
            <a:off x="5330845" y="5034627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uk-UA" sz="1500" b="1" dirty="0">
                <a:solidFill>
                  <a:srgbClr val="485364">
                    <a:lumMod val="60000"/>
                    <a:lumOff val="4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Ресурси: </a:t>
            </a:r>
          </a:p>
          <a:p>
            <a:pPr algn="ctr"/>
            <a:r>
              <a:rPr lang="uk-UA" sz="1500" b="1" dirty="0">
                <a:solidFill>
                  <a:srgbClr val="485364">
                    <a:lumMod val="60000"/>
                    <a:lumOff val="4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зовнішні, </a:t>
            </a:r>
          </a:p>
          <a:p>
            <a:pPr algn="ctr"/>
            <a:r>
              <a:rPr lang="uk-UA" sz="1500" b="1" dirty="0">
                <a:solidFill>
                  <a:srgbClr val="485364">
                    <a:lumMod val="60000"/>
                    <a:lumOff val="4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внутрішні</a:t>
            </a:r>
            <a:endParaRPr sz="1500" b="1" dirty="0">
              <a:solidFill>
                <a:srgbClr val="485364">
                  <a:lumMod val="60000"/>
                  <a:lumOff val="40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98" name="Google Shape;498;p40"/>
          <p:cNvCxnSpPr/>
          <p:nvPr/>
        </p:nvCxnSpPr>
        <p:spPr>
          <a:xfrm rot="10800000">
            <a:off x="7204523" y="436982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99" name="Google Shape;499;p40"/>
          <p:cNvSpPr txBox="1"/>
          <p:nvPr/>
        </p:nvSpPr>
        <p:spPr>
          <a:xfrm>
            <a:off x="7147647" y="5067400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uk-UA" sz="1500" b="1" dirty="0">
                <a:solidFill>
                  <a:srgbClr val="CAAE9C">
                    <a:lumMod val="75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Процес  іде без, ускладнень, труднощів?</a:t>
            </a:r>
            <a:endParaRPr sz="1500" b="1" dirty="0">
              <a:solidFill>
                <a:srgbClr val="CAAE9C">
                  <a:lumMod val="75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00" name="Google Shape;500;p40"/>
          <p:cNvCxnSpPr/>
          <p:nvPr/>
        </p:nvCxnSpPr>
        <p:spPr>
          <a:xfrm rot="10800000">
            <a:off x="8966169" y="436982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501" name="Google Shape;501;p40"/>
          <p:cNvSpPr txBox="1"/>
          <p:nvPr/>
        </p:nvSpPr>
        <p:spPr>
          <a:xfrm>
            <a:off x="8817587" y="5034627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-US" sz="1600" b="1" dirty="0">
                <a:solidFill>
                  <a:srgbClr val="DFCEC3">
                    <a:lumMod val="5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IV</a:t>
            </a:r>
            <a:r>
              <a:rPr lang="uk-UA" sz="1600" b="1" dirty="0">
                <a:solidFill>
                  <a:srgbClr val="DFCEC3">
                    <a:lumMod val="5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. АНАЛІЗ РЕЗУЛЬТАТІВ</a:t>
            </a:r>
            <a:endParaRPr sz="1600" b="1" dirty="0">
              <a:solidFill>
                <a:srgbClr val="DFCEC3">
                  <a:lumMod val="50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02" name="Google Shape;502;p40"/>
          <p:cNvCxnSpPr/>
          <p:nvPr/>
        </p:nvCxnSpPr>
        <p:spPr>
          <a:xfrm rot="10800000">
            <a:off x="10727816" y="4369825"/>
            <a:ext cx="0" cy="664800"/>
          </a:xfrm>
          <a:prstGeom prst="straightConnector1">
            <a:avLst/>
          </a:prstGeom>
          <a:noFill/>
          <a:ln w="9525" cap="flat" cmpd="sng">
            <a:solidFill>
              <a:srgbClr val="7030A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503" name="Google Shape;503;p40"/>
          <p:cNvSpPr txBox="1"/>
          <p:nvPr/>
        </p:nvSpPr>
        <p:spPr>
          <a:xfrm>
            <a:off x="9827831" y="2534575"/>
            <a:ext cx="13796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uk-UA" sz="1500" b="1" dirty="0">
                <a:solidFill>
                  <a:srgbClr val="DFCEC3">
                    <a:lumMod val="50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Аналіз і оцінка власного досвіду</a:t>
            </a:r>
            <a:endParaRPr sz="1500" b="1" dirty="0">
              <a:solidFill>
                <a:srgbClr val="DFCEC3">
                  <a:lumMod val="50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2" name="Google Shape;502;p40"/>
          <p:cNvCxnSpPr/>
          <p:nvPr/>
        </p:nvCxnSpPr>
        <p:spPr>
          <a:xfrm flipV="1">
            <a:off x="11632231" y="2180861"/>
            <a:ext cx="0" cy="1830056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44" name="Google Shape;503;p40"/>
          <p:cNvSpPr txBox="1"/>
          <p:nvPr/>
        </p:nvSpPr>
        <p:spPr>
          <a:xfrm>
            <a:off x="9982099" y="1412776"/>
            <a:ext cx="2074932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uk-UA" sz="1600" b="1" dirty="0">
                <a:solidFill>
                  <a:srgbClr val="00B0F0"/>
                </a:solidFill>
                <a:latin typeface="Poppins"/>
                <a:ea typeface="Poppins"/>
                <a:cs typeface="Poppins"/>
                <a:sym typeface="Poppins"/>
              </a:rPr>
              <a:t>СФОРМОВАНІСТЬ</a:t>
            </a:r>
          </a:p>
          <a:p>
            <a:pPr algn="ctr"/>
            <a:r>
              <a:rPr lang="uk-UA" sz="1600" b="1" dirty="0">
                <a:solidFill>
                  <a:srgbClr val="00B0F0"/>
                </a:solidFill>
                <a:latin typeface="Poppins"/>
                <a:ea typeface="Poppins"/>
                <a:cs typeface="Poppins"/>
                <a:sym typeface="Poppins"/>
              </a:rPr>
              <a:t>педагогічної самоефективності</a:t>
            </a:r>
            <a:endParaRPr sz="1600" b="1" dirty="0">
              <a:solidFill>
                <a:srgbClr val="00B0F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6" name="Google Shape;926;p49"/>
          <p:cNvSpPr/>
          <p:nvPr/>
        </p:nvSpPr>
        <p:spPr>
          <a:xfrm>
            <a:off x="406034" y="3105984"/>
            <a:ext cx="472193" cy="472193"/>
          </a:xfrm>
          <a:custGeom>
            <a:avLst/>
            <a:gdLst/>
            <a:ahLst/>
            <a:cxnLst/>
            <a:rect l="l" t="t" r="r" b="b"/>
            <a:pathLst>
              <a:path w="16854" h="16854" fill="none" extrusionOk="0">
                <a:moveTo>
                  <a:pt x="15636" y="14004"/>
                </a:moveTo>
                <a:lnTo>
                  <a:pt x="13517" y="6260"/>
                </a:lnTo>
                <a:lnTo>
                  <a:pt x="16196" y="3605"/>
                </a:lnTo>
                <a:lnTo>
                  <a:pt x="16196" y="3605"/>
                </a:lnTo>
                <a:lnTo>
                  <a:pt x="16318" y="3434"/>
                </a:lnTo>
                <a:lnTo>
                  <a:pt x="16440" y="3239"/>
                </a:lnTo>
                <a:lnTo>
                  <a:pt x="16537" y="3020"/>
                </a:lnTo>
                <a:lnTo>
                  <a:pt x="16610" y="2777"/>
                </a:lnTo>
                <a:lnTo>
                  <a:pt x="16732" y="2338"/>
                </a:lnTo>
                <a:lnTo>
                  <a:pt x="16805" y="2046"/>
                </a:lnTo>
                <a:lnTo>
                  <a:pt x="16805" y="2046"/>
                </a:lnTo>
                <a:lnTo>
                  <a:pt x="16830" y="1729"/>
                </a:lnTo>
                <a:lnTo>
                  <a:pt x="16854" y="1437"/>
                </a:lnTo>
                <a:lnTo>
                  <a:pt x="16854" y="1194"/>
                </a:lnTo>
                <a:lnTo>
                  <a:pt x="16854" y="950"/>
                </a:lnTo>
                <a:lnTo>
                  <a:pt x="16805" y="755"/>
                </a:lnTo>
                <a:lnTo>
                  <a:pt x="16732" y="585"/>
                </a:lnTo>
                <a:lnTo>
                  <a:pt x="16659" y="414"/>
                </a:lnTo>
                <a:lnTo>
                  <a:pt x="16562" y="293"/>
                </a:lnTo>
                <a:lnTo>
                  <a:pt x="16562" y="293"/>
                </a:lnTo>
                <a:lnTo>
                  <a:pt x="16440" y="195"/>
                </a:lnTo>
                <a:lnTo>
                  <a:pt x="16269" y="122"/>
                </a:lnTo>
                <a:lnTo>
                  <a:pt x="16099" y="49"/>
                </a:lnTo>
                <a:lnTo>
                  <a:pt x="15904" y="0"/>
                </a:lnTo>
                <a:lnTo>
                  <a:pt x="15660" y="0"/>
                </a:lnTo>
                <a:lnTo>
                  <a:pt x="15417" y="0"/>
                </a:lnTo>
                <a:lnTo>
                  <a:pt x="15125" y="25"/>
                </a:lnTo>
                <a:lnTo>
                  <a:pt x="14808" y="49"/>
                </a:lnTo>
                <a:lnTo>
                  <a:pt x="14808" y="49"/>
                </a:lnTo>
                <a:lnTo>
                  <a:pt x="14516" y="122"/>
                </a:lnTo>
                <a:lnTo>
                  <a:pt x="14077" y="244"/>
                </a:lnTo>
                <a:lnTo>
                  <a:pt x="13834" y="317"/>
                </a:lnTo>
                <a:lnTo>
                  <a:pt x="13615" y="414"/>
                </a:lnTo>
                <a:lnTo>
                  <a:pt x="13420" y="536"/>
                </a:lnTo>
                <a:lnTo>
                  <a:pt x="13249" y="658"/>
                </a:lnTo>
                <a:lnTo>
                  <a:pt x="10595" y="3337"/>
                </a:lnTo>
                <a:lnTo>
                  <a:pt x="2850" y="1218"/>
                </a:lnTo>
                <a:lnTo>
                  <a:pt x="2850" y="1218"/>
                </a:lnTo>
                <a:lnTo>
                  <a:pt x="2704" y="1194"/>
                </a:lnTo>
                <a:lnTo>
                  <a:pt x="2582" y="1218"/>
                </a:lnTo>
                <a:lnTo>
                  <a:pt x="2460" y="1267"/>
                </a:lnTo>
                <a:lnTo>
                  <a:pt x="2338" y="1340"/>
                </a:lnTo>
                <a:lnTo>
                  <a:pt x="1608" y="2095"/>
                </a:lnTo>
                <a:lnTo>
                  <a:pt x="1608" y="2095"/>
                </a:lnTo>
                <a:lnTo>
                  <a:pt x="1535" y="2192"/>
                </a:lnTo>
                <a:lnTo>
                  <a:pt x="1486" y="2290"/>
                </a:lnTo>
                <a:lnTo>
                  <a:pt x="1462" y="2411"/>
                </a:lnTo>
                <a:lnTo>
                  <a:pt x="1462" y="2509"/>
                </a:lnTo>
                <a:lnTo>
                  <a:pt x="1462" y="2509"/>
                </a:lnTo>
                <a:lnTo>
                  <a:pt x="1486" y="2606"/>
                </a:lnTo>
                <a:lnTo>
                  <a:pt x="1510" y="2679"/>
                </a:lnTo>
                <a:lnTo>
                  <a:pt x="1608" y="2825"/>
                </a:lnTo>
                <a:lnTo>
                  <a:pt x="1608" y="2825"/>
                </a:lnTo>
                <a:lnTo>
                  <a:pt x="1705" y="2899"/>
                </a:lnTo>
                <a:lnTo>
                  <a:pt x="7404" y="6600"/>
                </a:lnTo>
                <a:lnTo>
                  <a:pt x="4165" y="10863"/>
                </a:lnTo>
                <a:lnTo>
                  <a:pt x="926" y="10302"/>
                </a:lnTo>
                <a:lnTo>
                  <a:pt x="926" y="10302"/>
                </a:lnTo>
                <a:lnTo>
                  <a:pt x="828" y="10302"/>
                </a:lnTo>
                <a:lnTo>
                  <a:pt x="707" y="10327"/>
                </a:lnTo>
                <a:lnTo>
                  <a:pt x="609" y="10375"/>
                </a:lnTo>
                <a:lnTo>
                  <a:pt x="512" y="10449"/>
                </a:lnTo>
                <a:lnTo>
                  <a:pt x="146" y="10814"/>
                </a:lnTo>
                <a:lnTo>
                  <a:pt x="146" y="10814"/>
                </a:lnTo>
                <a:lnTo>
                  <a:pt x="73" y="10911"/>
                </a:lnTo>
                <a:lnTo>
                  <a:pt x="25" y="11033"/>
                </a:lnTo>
                <a:lnTo>
                  <a:pt x="0" y="11155"/>
                </a:lnTo>
                <a:lnTo>
                  <a:pt x="0" y="11277"/>
                </a:lnTo>
                <a:lnTo>
                  <a:pt x="0" y="11277"/>
                </a:lnTo>
                <a:lnTo>
                  <a:pt x="49" y="11423"/>
                </a:lnTo>
                <a:lnTo>
                  <a:pt x="146" y="11569"/>
                </a:lnTo>
                <a:lnTo>
                  <a:pt x="146" y="11569"/>
                </a:lnTo>
                <a:lnTo>
                  <a:pt x="244" y="11642"/>
                </a:lnTo>
                <a:lnTo>
                  <a:pt x="3434" y="13420"/>
                </a:lnTo>
                <a:lnTo>
                  <a:pt x="5212" y="16610"/>
                </a:lnTo>
                <a:lnTo>
                  <a:pt x="5212" y="16610"/>
                </a:lnTo>
                <a:lnTo>
                  <a:pt x="5285" y="16708"/>
                </a:lnTo>
                <a:lnTo>
                  <a:pt x="5285" y="16708"/>
                </a:lnTo>
                <a:lnTo>
                  <a:pt x="5431" y="16805"/>
                </a:lnTo>
                <a:lnTo>
                  <a:pt x="5578" y="16854"/>
                </a:lnTo>
                <a:lnTo>
                  <a:pt x="5578" y="16854"/>
                </a:lnTo>
                <a:lnTo>
                  <a:pt x="5699" y="16854"/>
                </a:lnTo>
                <a:lnTo>
                  <a:pt x="5821" y="16830"/>
                </a:lnTo>
                <a:lnTo>
                  <a:pt x="5943" y="16781"/>
                </a:lnTo>
                <a:lnTo>
                  <a:pt x="6040" y="16708"/>
                </a:lnTo>
                <a:lnTo>
                  <a:pt x="6406" y="16342"/>
                </a:lnTo>
                <a:lnTo>
                  <a:pt x="6406" y="16342"/>
                </a:lnTo>
                <a:lnTo>
                  <a:pt x="6479" y="16245"/>
                </a:lnTo>
                <a:lnTo>
                  <a:pt x="6527" y="16148"/>
                </a:lnTo>
                <a:lnTo>
                  <a:pt x="6552" y="16026"/>
                </a:lnTo>
                <a:lnTo>
                  <a:pt x="6552" y="15928"/>
                </a:lnTo>
                <a:lnTo>
                  <a:pt x="5992" y="12689"/>
                </a:lnTo>
                <a:lnTo>
                  <a:pt x="10254" y="9450"/>
                </a:lnTo>
                <a:lnTo>
                  <a:pt x="13956" y="15149"/>
                </a:lnTo>
                <a:lnTo>
                  <a:pt x="13956" y="15149"/>
                </a:lnTo>
                <a:lnTo>
                  <a:pt x="14029" y="15246"/>
                </a:lnTo>
                <a:lnTo>
                  <a:pt x="14029" y="15246"/>
                </a:lnTo>
                <a:lnTo>
                  <a:pt x="14175" y="15344"/>
                </a:lnTo>
                <a:lnTo>
                  <a:pt x="14248" y="15368"/>
                </a:lnTo>
                <a:lnTo>
                  <a:pt x="14345" y="15393"/>
                </a:lnTo>
                <a:lnTo>
                  <a:pt x="14345" y="15393"/>
                </a:lnTo>
                <a:lnTo>
                  <a:pt x="14443" y="15393"/>
                </a:lnTo>
                <a:lnTo>
                  <a:pt x="14565" y="15368"/>
                </a:lnTo>
                <a:lnTo>
                  <a:pt x="14662" y="15320"/>
                </a:lnTo>
                <a:lnTo>
                  <a:pt x="14759" y="15246"/>
                </a:lnTo>
                <a:lnTo>
                  <a:pt x="15514" y="14516"/>
                </a:lnTo>
                <a:lnTo>
                  <a:pt x="15514" y="14516"/>
                </a:lnTo>
                <a:lnTo>
                  <a:pt x="15587" y="14394"/>
                </a:lnTo>
                <a:lnTo>
                  <a:pt x="15636" y="14272"/>
                </a:lnTo>
                <a:lnTo>
                  <a:pt x="15660" y="14151"/>
                </a:lnTo>
                <a:lnTo>
                  <a:pt x="15636" y="14004"/>
                </a:lnTo>
                <a:lnTo>
                  <a:pt x="15636" y="14004"/>
                </a:lnTo>
              </a:path>
            </a:pathLst>
          </a:custGeom>
          <a:noFill/>
          <a:ln w="12175" cap="rnd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94" tIns="121894" rIns="121894" bIns="121894" anchor="ctr" anchorCtr="0">
            <a:noAutofit/>
          </a:bodyPr>
          <a:lstStyle/>
          <a:p>
            <a:endParaRPr dirty="0"/>
          </a:p>
        </p:txBody>
      </p:sp>
      <p:grpSp>
        <p:nvGrpSpPr>
          <p:cNvPr id="47" name="Google Shape;710;p49"/>
          <p:cNvGrpSpPr/>
          <p:nvPr/>
        </p:nvGrpSpPr>
        <p:grpSpPr>
          <a:xfrm>
            <a:off x="6013963" y="2565626"/>
            <a:ext cx="449023" cy="511780"/>
            <a:chOff x="4630125" y="278900"/>
            <a:chExt cx="400675" cy="456675"/>
          </a:xfrm>
        </p:grpSpPr>
        <p:sp>
          <p:nvSpPr>
            <p:cNvPr id="48" name="Google Shape;711;p49"/>
            <p:cNvSpPr/>
            <p:nvPr/>
          </p:nvSpPr>
          <p:spPr>
            <a:xfrm>
              <a:off x="4659350" y="328825"/>
              <a:ext cx="371450" cy="96850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49" name="Google Shape;712;p49"/>
            <p:cNvSpPr/>
            <p:nvPr/>
          </p:nvSpPr>
          <p:spPr>
            <a:xfrm>
              <a:off x="4630125" y="452425"/>
              <a:ext cx="371450" cy="90701"/>
            </a:xfrm>
            <a:custGeom>
              <a:avLst/>
              <a:gdLst/>
              <a:ahLst/>
              <a:cxnLst/>
              <a:rect l="l" t="t" r="r" b="b"/>
              <a:pathLst>
                <a:path w="14858" h="3874" fill="none" extrusionOk="0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0" name="Google Shape;713;p49"/>
            <p:cNvSpPr/>
            <p:nvPr/>
          </p:nvSpPr>
          <p:spPr>
            <a:xfrm>
              <a:off x="4808525" y="278900"/>
              <a:ext cx="43875" cy="49950"/>
            </a:xfrm>
            <a:custGeom>
              <a:avLst/>
              <a:gdLst/>
              <a:ahLst/>
              <a:cxnLst/>
              <a:rect l="l" t="t" r="r" b="b"/>
              <a:pathLst>
                <a:path w="1755" h="1998" fill="none" extrusionOk="0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1" name="Google Shape;714;p49"/>
            <p:cNvSpPr/>
            <p:nvPr/>
          </p:nvSpPr>
          <p:spPr>
            <a:xfrm>
              <a:off x="4808525" y="549250"/>
              <a:ext cx="43875" cy="186325"/>
            </a:xfrm>
            <a:custGeom>
              <a:avLst/>
              <a:gdLst/>
              <a:ahLst/>
              <a:cxnLst/>
              <a:rect l="l" t="t" r="r" b="b"/>
              <a:pathLst>
                <a:path w="1755" h="7453" fill="none" extrusionOk="0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</p:grpSp>
      <p:grpSp>
        <p:nvGrpSpPr>
          <p:cNvPr id="52" name="Google Shape;681;p49"/>
          <p:cNvGrpSpPr/>
          <p:nvPr/>
        </p:nvGrpSpPr>
        <p:grpSpPr>
          <a:xfrm>
            <a:off x="3818268" y="4438238"/>
            <a:ext cx="374640" cy="502284"/>
            <a:chOff x="590250" y="244200"/>
            <a:chExt cx="407975" cy="532175"/>
          </a:xfrm>
        </p:grpSpPr>
        <p:sp>
          <p:nvSpPr>
            <p:cNvPr id="53" name="Google Shape;682;p49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4" name="Google Shape;683;p49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5" name="Google Shape;684;p49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6" name="Google Shape;685;p49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7" name="Google Shape;686;p4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8" name="Google Shape;687;p49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59" name="Google Shape;688;p49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0" name="Google Shape;689;p49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1" name="Google Shape;690;p49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2" name="Google Shape;691;p49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3" name="Google Shape;692;p49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4" name="Google Shape;693;p49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5" name="Google Shape;694;p49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6" name="Google Shape;695;p49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</p:grpSp>
      <p:grpSp>
        <p:nvGrpSpPr>
          <p:cNvPr id="67" name="Google Shape;889;p49"/>
          <p:cNvGrpSpPr/>
          <p:nvPr/>
        </p:nvGrpSpPr>
        <p:grpSpPr>
          <a:xfrm>
            <a:off x="9220309" y="4522204"/>
            <a:ext cx="470848" cy="418317"/>
            <a:chOff x="5292575" y="3681900"/>
            <a:chExt cx="420150" cy="373275"/>
          </a:xfrm>
        </p:grpSpPr>
        <p:sp>
          <p:nvSpPr>
            <p:cNvPr id="68" name="Google Shape;890;p49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69" name="Google Shape;891;p49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70" name="Google Shape;892;p49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71" name="Google Shape;893;p49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72" name="Google Shape;894;p49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73" name="Google Shape;895;p49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74" name="Google Shape;896;p49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</p:grpSp>
      <p:grpSp>
        <p:nvGrpSpPr>
          <p:cNvPr id="75" name="Google Shape;776;p49"/>
          <p:cNvGrpSpPr/>
          <p:nvPr/>
        </p:nvGrpSpPr>
        <p:grpSpPr>
          <a:xfrm>
            <a:off x="9663871" y="1620705"/>
            <a:ext cx="479029" cy="502255"/>
            <a:chOff x="5961125" y="1623900"/>
            <a:chExt cx="427450" cy="448175"/>
          </a:xfrm>
        </p:grpSpPr>
        <p:sp>
          <p:nvSpPr>
            <p:cNvPr id="76" name="Google Shape;777;p49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77" name="Google Shape;778;p49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78" name="Google Shape;779;p49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79" name="Google Shape;780;p49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80" name="Google Shape;781;p49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81" name="Google Shape;782;p49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82" name="Google Shape;783;p49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406032" y="5298167"/>
            <a:ext cx="1317304" cy="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V="1">
            <a:off x="276680" y="2830228"/>
            <a:ext cx="0" cy="2467939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76680" y="2861735"/>
            <a:ext cx="369379" cy="6863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flipV="1">
            <a:off x="4357111" y="5538575"/>
            <a:ext cx="0" cy="480053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2972649" y="6018627"/>
            <a:ext cx="1317304" cy="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2659064" y="5512900"/>
            <a:ext cx="0" cy="381381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Овал 112"/>
          <p:cNvSpPr/>
          <p:nvPr/>
        </p:nvSpPr>
        <p:spPr>
          <a:xfrm>
            <a:off x="2392603" y="5698087"/>
            <a:ext cx="727068" cy="707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r>
              <a:rPr lang="uk-UA" sz="1400" dirty="0">
                <a:solidFill>
                  <a:srgbClr val="0070C0"/>
                </a:solidFill>
              </a:rPr>
              <a:t>так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42498" y="4849075"/>
            <a:ext cx="727068" cy="707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r>
              <a:rPr lang="uk-UA" sz="1500" dirty="0">
                <a:solidFill>
                  <a:srgbClr val="0070C0"/>
                </a:solidFill>
              </a:rPr>
              <a:t>ні</a:t>
            </a:r>
            <a:endParaRPr lang="ru-RU" sz="1500" dirty="0">
              <a:solidFill>
                <a:srgbClr val="0070C0"/>
              </a:solidFill>
            </a:endParaRPr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>
            <a:off x="4548526" y="1995341"/>
            <a:ext cx="1689948" cy="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4510057" y="2083356"/>
            <a:ext cx="0" cy="381381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6715175" y="2313326"/>
            <a:ext cx="0" cy="616553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Овал 114"/>
          <p:cNvSpPr/>
          <p:nvPr/>
        </p:nvSpPr>
        <p:spPr>
          <a:xfrm>
            <a:off x="6243398" y="1736722"/>
            <a:ext cx="727068" cy="707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r>
              <a:rPr lang="uk-UA" sz="1400" dirty="0">
                <a:solidFill>
                  <a:srgbClr val="0070C0"/>
                </a:solidFill>
              </a:rPr>
              <a:t>так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130" name="Прямая соединительная линия 129"/>
          <p:cNvCxnSpPr/>
          <p:nvPr/>
        </p:nvCxnSpPr>
        <p:spPr>
          <a:xfrm flipH="1">
            <a:off x="4125255" y="2506133"/>
            <a:ext cx="372593" cy="0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Овал 133"/>
          <p:cNvSpPr/>
          <p:nvPr/>
        </p:nvSpPr>
        <p:spPr>
          <a:xfrm>
            <a:off x="3549535" y="1956823"/>
            <a:ext cx="727068" cy="707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r>
              <a:rPr lang="uk-UA" sz="1500" dirty="0">
                <a:solidFill>
                  <a:srgbClr val="0070C0"/>
                </a:solidFill>
              </a:rPr>
              <a:t>ні</a:t>
            </a:r>
            <a:endParaRPr lang="ru-RU" sz="1500" dirty="0">
              <a:solidFill>
                <a:srgbClr val="0070C0"/>
              </a:solidFill>
            </a:endParaRPr>
          </a:p>
        </p:txBody>
      </p:sp>
      <p:cxnSp>
        <p:nvCxnSpPr>
          <p:cNvPr id="135" name="Прямая соединительная линия 134"/>
          <p:cNvCxnSpPr/>
          <p:nvPr/>
        </p:nvCxnSpPr>
        <p:spPr>
          <a:xfrm>
            <a:off x="4276601" y="2547580"/>
            <a:ext cx="0" cy="1406353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>
            <a:off x="4326755" y="4473417"/>
            <a:ext cx="0" cy="471536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 flipV="1">
            <a:off x="6864085" y="3286703"/>
            <a:ext cx="0" cy="480053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6904801" y="4438236"/>
            <a:ext cx="0" cy="1456045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>
            <a:stCxn id="499" idx="2"/>
          </p:cNvCxnSpPr>
          <p:nvPr/>
        </p:nvCxnSpPr>
        <p:spPr>
          <a:xfrm>
            <a:off x="7980647" y="5778602"/>
            <a:ext cx="0" cy="469303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6709513" y="6240952"/>
            <a:ext cx="1359955" cy="4773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Овал 132"/>
          <p:cNvSpPr/>
          <p:nvPr/>
        </p:nvSpPr>
        <p:spPr>
          <a:xfrm>
            <a:off x="6539183" y="5824027"/>
            <a:ext cx="727068" cy="707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r>
              <a:rPr lang="uk-UA" sz="1500" dirty="0">
                <a:solidFill>
                  <a:srgbClr val="0070C0"/>
                </a:solidFill>
              </a:rPr>
              <a:t>ні</a:t>
            </a:r>
            <a:endParaRPr lang="ru-RU" sz="1500" dirty="0">
              <a:solidFill>
                <a:srgbClr val="0070C0"/>
              </a:solidFill>
            </a:endParaRPr>
          </a:p>
        </p:txBody>
      </p:sp>
      <p:cxnSp>
        <p:nvCxnSpPr>
          <p:cNvPr id="157" name="Прямая соединительная линия 156"/>
          <p:cNvCxnSpPr/>
          <p:nvPr/>
        </p:nvCxnSpPr>
        <p:spPr>
          <a:xfrm>
            <a:off x="8051225" y="6247904"/>
            <a:ext cx="1359955" cy="4773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 flipV="1">
            <a:off x="9945821" y="5508354"/>
            <a:ext cx="0" cy="669297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Овал 115"/>
          <p:cNvSpPr/>
          <p:nvPr/>
        </p:nvSpPr>
        <p:spPr>
          <a:xfrm>
            <a:off x="9321115" y="5843002"/>
            <a:ext cx="727068" cy="707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r>
              <a:rPr lang="uk-UA" sz="1400" dirty="0">
                <a:solidFill>
                  <a:srgbClr val="0070C0"/>
                </a:solidFill>
              </a:rPr>
              <a:t>так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161" name="Прямая со стрелкой 160"/>
          <p:cNvCxnSpPr/>
          <p:nvPr/>
        </p:nvCxnSpPr>
        <p:spPr>
          <a:xfrm flipH="1">
            <a:off x="769565" y="1653313"/>
            <a:ext cx="7842339" cy="28803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H="1" flipV="1">
            <a:off x="8595459" y="1675480"/>
            <a:ext cx="1232168" cy="1054629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Google Shape;489;p40"/>
          <p:cNvSpPr txBox="1"/>
          <p:nvPr/>
        </p:nvSpPr>
        <p:spPr>
          <a:xfrm>
            <a:off x="8025157" y="2506133"/>
            <a:ext cx="16660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algn="ctr"/>
            <a:r>
              <a:rPr lang="uk-UA" sz="1500" b="1" dirty="0">
                <a:solidFill>
                  <a:srgbClr val="CAAE9C">
                    <a:lumMod val="75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Слабка саморегуляція, низька мотивація</a:t>
            </a:r>
          </a:p>
          <a:p>
            <a:pPr algn="ctr"/>
            <a:r>
              <a:rPr lang="uk-UA" sz="1500" b="1" dirty="0">
                <a:solidFill>
                  <a:srgbClr val="CAAE9C">
                    <a:lumMod val="75000"/>
                  </a:srgbClr>
                </a:solidFill>
                <a:latin typeface="Poppins"/>
                <a:ea typeface="Poppins"/>
                <a:cs typeface="Poppins"/>
                <a:sym typeface="Poppins"/>
              </a:rPr>
              <a:t>прокрастинація</a:t>
            </a:r>
            <a:endParaRPr sz="1500" b="1" dirty="0">
              <a:solidFill>
                <a:srgbClr val="CAAE9C">
                  <a:lumMod val="75000"/>
                </a:srgbClr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76" name="Прямая соединительная линия 175"/>
          <p:cNvCxnSpPr/>
          <p:nvPr/>
        </p:nvCxnSpPr>
        <p:spPr>
          <a:xfrm flipH="1" flipV="1">
            <a:off x="9991384" y="2977309"/>
            <a:ext cx="736432" cy="900491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 стрелкой 178"/>
          <p:cNvCxnSpPr/>
          <p:nvPr/>
        </p:nvCxnSpPr>
        <p:spPr>
          <a:xfrm>
            <a:off x="878225" y="1754230"/>
            <a:ext cx="0" cy="975881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11019564" y="4475652"/>
            <a:ext cx="0" cy="591749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Овал 186"/>
          <p:cNvSpPr/>
          <p:nvPr/>
        </p:nvSpPr>
        <p:spPr>
          <a:xfrm>
            <a:off x="8189854" y="1416734"/>
            <a:ext cx="727068" cy="707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r>
              <a:rPr lang="uk-UA" sz="1500" dirty="0">
                <a:solidFill>
                  <a:srgbClr val="0070C0"/>
                </a:solidFill>
              </a:rPr>
              <a:t>ні</a:t>
            </a:r>
            <a:endParaRPr lang="ru-RU" sz="1500" dirty="0">
              <a:solidFill>
                <a:srgbClr val="0070C0"/>
              </a:solidFill>
            </a:endParaRPr>
          </a:p>
        </p:txBody>
      </p:sp>
      <p:cxnSp>
        <p:nvCxnSpPr>
          <p:cNvPr id="189" name="Прямая со стрелкой 188"/>
          <p:cNvCxnSpPr/>
          <p:nvPr/>
        </p:nvCxnSpPr>
        <p:spPr>
          <a:xfrm flipV="1">
            <a:off x="11856640" y="2204908"/>
            <a:ext cx="0" cy="772403"/>
          </a:xfrm>
          <a:prstGeom prst="straightConnector1">
            <a:avLst/>
          </a:prstGeom>
          <a:ln w="28575"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/>
        </p:nvCxnSpPr>
        <p:spPr>
          <a:xfrm>
            <a:off x="11856640" y="3217334"/>
            <a:ext cx="0" cy="1840801"/>
          </a:xfrm>
          <a:prstGeom prst="line">
            <a:avLst/>
          </a:prstGeom>
          <a:ln w="28575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Google Shape;479;p40"/>
          <p:cNvSpPr/>
          <p:nvPr/>
        </p:nvSpPr>
        <p:spPr>
          <a:xfrm>
            <a:off x="11207431" y="3877800"/>
            <a:ext cx="849600" cy="524800"/>
          </a:xfrm>
          <a:prstGeom prst="homePlate">
            <a:avLst>
              <a:gd name="adj" fmla="val 32030"/>
            </a:avLst>
          </a:prstGeom>
          <a:solidFill>
            <a:srgbClr val="00B0F0"/>
          </a:solidFill>
          <a:ln>
            <a:noFill/>
          </a:ln>
          <a:effectLst>
            <a:outerShdw blurRad="28575" dist="9525" algn="bl" rotWithShape="0">
              <a:srgbClr val="000000">
                <a:alpha val="20000"/>
              </a:srgbClr>
            </a:outerShdw>
          </a:effectLst>
        </p:spPr>
        <p:txBody>
          <a:bodyPr spcFirstLastPara="1" wrap="square" lIns="121894" tIns="121894" rIns="121894" bIns="121894" anchor="ctr" anchorCtr="0">
            <a:noAutofit/>
          </a:bodyPr>
          <a:lstStyle/>
          <a:p>
            <a:pPr algn="ctr"/>
            <a:endParaRPr sz="1300" dirty="0"/>
          </a:p>
        </p:txBody>
      </p:sp>
      <p:sp>
        <p:nvSpPr>
          <p:cNvPr id="188" name="Овал 187"/>
          <p:cNvSpPr/>
          <p:nvPr/>
        </p:nvSpPr>
        <p:spPr>
          <a:xfrm>
            <a:off x="11418518" y="2752359"/>
            <a:ext cx="727068" cy="7072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4" tIns="60957" rIns="121914" bIns="60957" rtlCol="0" anchor="ctr"/>
          <a:lstStyle/>
          <a:p>
            <a:pPr algn="ctr"/>
            <a:r>
              <a:rPr lang="uk-UA" sz="1400" dirty="0">
                <a:solidFill>
                  <a:srgbClr val="0070C0"/>
                </a:solidFill>
              </a:rPr>
              <a:t>так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9667269" y="6495810"/>
            <a:ext cx="1838539" cy="328295"/>
          </a:xfrm>
          <a:prstGeom prst="rect">
            <a:avLst/>
          </a:prstGeom>
        </p:spPr>
        <p:txBody>
          <a:bodyPr wrap="none" lIns="121914" tIns="60957" rIns="121914" bIns="60957">
            <a:spAutoFit/>
          </a:bodyPr>
          <a:lstStyle/>
          <a:p>
            <a:r>
              <a:rPr lang="ru-RU" sz="1300" dirty="0"/>
              <a:t>за © Т.І.Кремешною</a:t>
            </a:r>
          </a:p>
        </p:txBody>
      </p:sp>
    </p:spTree>
    <p:extLst>
      <p:ext uri="{BB962C8B-B14F-4D97-AF65-F5344CB8AC3E}">
        <p14:creationId xmlns:p14="http://schemas.microsoft.com/office/powerpoint/2010/main" val="36940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mbelin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EFEFEF"/>
      </a:lt2>
      <a:accent1>
        <a:srgbClr val="485364"/>
      </a:accent1>
      <a:accent2>
        <a:srgbClr val="63728A"/>
      </a:accent2>
      <a:accent3>
        <a:srgbClr val="8B9AB3"/>
      </a:accent3>
      <a:accent4>
        <a:srgbClr val="9E8473"/>
      </a:accent4>
      <a:accent5>
        <a:srgbClr val="CAAE9C"/>
      </a:accent5>
      <a:accent6>
        <a:srgbClr val="DFCEC3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100</Words>
  <Application>Microsoft Office PowerPoint</Application>
  <PresentationFormat>Произвольный</PresentationFormat>
  <Paragraphs>40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Cymbeline template</vt:lpstr>
      <vt:lpstr>Timeline процесу самовдосконалення самоефективності педагога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підсумкова педнарада 2021 - копия</dc:title>
  <dc:creator>Olesya</dc:creator>
  <dc:description>Timeline процесу самовдосконалення самоефективності педагога</dc:description>
  <cp:lastModifiedBy>Olesya</cp:lastModifiedBy>
  <cp:revision>47</cp:revision>
  <dcterms:created xsi:type="dcterms:W3CDTF">2021-05-31T12:03:56Z</dcterms:created>
  <dcterms:modified xsi:type="dcterms:W3CDTF">2021-06-07T08:27:35Z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підсумкова педнарада 2021 - копия</vt:lpwstr>
  </property>
  <property fmtid="{D5CDD505-2E9C-101B-9397-08002B2CF9AE}" pid="3" name="SlideDescription">
    <vt:lpwstr>Timeline процесу самовдосконалення самоефективності педагога</vt:lpwstr>
  </property>
</Properties>
</file>