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61" r:id="rId5"/>
    <p:sldId id="270" r:id="rId6"/>
    <p:sldId id="275" r:id="rId7"/>
    <p:sldId id="276" r:id="rId8"/>
    <p:sldId id="262" r:id="rId9"/>
    <p:sldId id="271" r:id="rId10"/>
    <p:sldId id="273" r:id="rId11"/>
    <p:sldId id="272" r:id="rId12"/>
    <p:sldId id="274" r:id="rId13"/>
    <p:sldId id="269" r:id="rId14"/>
    <p:sldId id="263" r:id="rId15"/>
    <p:sldId id="265" r:id="rId16"/>
    <p:sldId id="266" r:id="rId17"/>
    <p:sldId id="267" r:id="rId18"/>
    <p:sldId id="268" r:id="rId19"/>
    <p:sldId id="264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00"/>
    <a:srgbClr val="D1F10F"/>
    <a:srgbClr val="E329D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5" d="100"/>
          <a:sy n="65" d="100"/>
        </p:scale>
        <p:origin x="-6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9E27-1880-46BA-A51C-0CC78578F331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594-F053-4EE9-BC25-EE8EF2990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9E27-1880-46BA-A51C-0CC78578F331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594-F053-4EE9-BC25-EE8EF2990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9E27-1880-46BA-A51C-0CC78578F331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594-F053-4EE9-BC25-EE8EF2990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9E27-1880-46BA-A51C-0CC78578F331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594-F053-4EE9-BC25-EE8EF2990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9E27-1880-46BA-A51C-0CC78578F331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594-F053-4EE9-BC25-EE8EF2990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9E27-1880-46BA-A51C-0CC78578F331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594-F053-4EE9-BC25-EE8EF2990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9E27-1880-46BA-A51C-0CC78578F331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594-F053-4EE9-BC25-EE8EF2990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9E27-1880-46BA-A51C-0CC78578F331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594-F053-4EE9-BC25-EE8EF2990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9E27-1880-46BA-A51C-0CC78578F331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594-F053-4EE9-BC25-EE8EF2990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9E27-1880-46BA-A51C-0CC78578F331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594-F053-4EE9-BC25-EE8EF2990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9E27-1880-46BA-A51C-0CC78578F331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594-F053-4EE9-BC25-EE8EF2990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39E27-1880-46BA-A51C-0CC78578F331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56594-F053-4EE9-BC25-EE8EF2990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 cstate="print"/>
          <a:srcRect t="28832" r="773" b="48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3"/>
            </a:avLst>
          </a:prstGeom>
          <a:solidFill>
            <a:srgbClr val="008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9908" y="0"/>
            <a:ext cx="2534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nachalo4ka.ru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4214479" cy="297647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cy;&amp;acy;&amp;rcy;&amp;tcy;&amp;icy;&amp;ncy;&amp;kcy;&amp;acy; &amp;bcy;&amp;iecy;&amp;zcy;&amp;pcy;&amp;iecy;&amp;kcy;&amp;acy; &amp;dcy;&amp;iukcy;&amp;tcy;&amp;iecy;&amp;jcy;&quot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68960"/>
            <a:ext cx="2266950" cy="20193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4869160"/>
            <a:ext cx="3517480" cy="1584176"/>
          </a:xfrm>
          <a:prstGeom prst="rect">
            <a:avLst/>
          </a:prstGeom>
          <a:solidFill>
            <a:srgbClr val="92D050"/>
          </a:solidFill>
          <a:effectLst>
            <a:glow rad="139700">
              <a:srgbClr val="92D050">
                <a:alpha val="40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Безпечне </a:t>
            </a:r>
            <a:r>
              <a:rPr lang="uk-UA" sz="4000" b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літо</a:t>
            </a:r>
            <a:endParaRPr lang="ru-RU" sz="4000" b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3"/>
            </a:avLst>
          </a:prstGeom>
          <a:solidFill>
            <a:srgbClr val="008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7" y="1033927"/>
            <a:ext cx="3456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rgbClr val="00B0F0"/>
                </a:solidFill>
                <a:latin typeface="Bookman Old Style" panose="02050604050505020204" pitchFamily="18" charset="0"/>
              </a:rPr>
              <a:t>Жовтець</a:t>
            </a:r>
            <a:r>
              <a:rPr lang="ru-RU" sz="2400" b="1" i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ї</a:t>
            </a:r>
            <a:r>
              <a:rPr lang="ru-RU" sz="2400" b="1" i="1" dirty="0" err="1" smtClean="0">
                <a:solidFill>
                  <a:srgbClr val="00B0F0"/>
                </a:solidFill>
                <a:latin typeface="Bookman Old Style" panose="02050604050505020204" pitchFamily="18" charset="0"/>
              </a:rPr>
              <a:t>дкий</a:t>
            </a:r>
            <a:endParaRPr lang="ru-RU" sz="3200" b="1" i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" name="Picture 2" descr="http://img1.liveinternet.ru/images/attach/c/2/64/178/64178079_1284824064_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439557"/>
            <a:ext cx="1385317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1.liveinternet.ru/images/attach/c/2/64/178/64178079_1284824064_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20" y="102885"/>
            <a:ext cx="1224136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презентации\отруйні рослини\жовтец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4006602" cy="298059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презентации\отруйні рослини\жовтець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325" y="764704"/>
            <a:ext cx="3663016" cy="2808312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27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3"/>
            </a:avLst>
          </a:prstGeom>
          <a:solidFill>
            <a:srgbClr val="008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0997" y="1033927"/>
            <a:ext cx="3744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rgbClr val="00B0F0"/>
                </a:solidFill>
                <a:latin typeface="Bookman Old Style" panose="02050604050505020204" pitchFamily="18" charset="0"/>
              </a:rPr>
              <a:t>Аконіт</a:t>
            </a:r>
            <a:r>
              <a:rPr lang="ru-RU" sz="2400" b="1" i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 (</a:t>
            </a:r>
            <a:r>
              <a:rPr lang="ru-RU" sz="2400" b="1" i="1" dirty="0" err="1" smtClean="0">
                <a:solidFill>
                  <a:srgbClr val="00B0F0"/>
                </a:solidFill>
                <a:latin typeface="Bookman Old Style" panose="02050604050505020204" pitchFamily="18" charset="0"/>
              </a:rPr>
              <a:t>борець</a:t>
            </a:r>
            <a:r>
              <a:rPr lang="ru-RU" sz="2400" b="1" i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)</a:t>
            </a:r>
            <a:endParaRPr lang="ru-RU" sz="3200" b="1" i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" name="Picture 2" descr="http://img1.liveinternet.ru/images/attach/c/2/64/178/64178079_1284824064_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717921"/>
            <a:ext cx="1385317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1.liveinternet.ru/images/attach/c/2/64/178/64178079_1284824064_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20" y="102885"/>
            <a:ext cx="1224136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презентации\отруйні рослини\аконит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3" y="3645024"/>
            <a:ext cx="4354707" cy="2721049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езентации\отруйні рослини\Аконит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193" y="313075"/>
            <a:ext cx="3437271" cy="43255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32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3"/>
            </a:avLst>
          </a:prstGeom>
          <a:solidFill>
            <a:srgbClr val="008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7" y="1033927"/>
            <a:ext cx="3456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 Болиголов</a:t>
            </a:r>
            <a:endParaRPr lang="ru-RU" sz="3200" b="1" i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" name="Picture 2" descr="http://img1.liveinternet.ru/images/attach/c/2/64/178/64178079_1284824064_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690125"/>
            <a:ext cx="1385317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1.liveinternet.ru/images/attach/c/2/64/178/64178079_1284824064_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20" y="102885"/>
            <a:ext cx="1224136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презентации\отруйні рослини\болиголов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4257"/>
            <a:ext cx="4080769" cy="305616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презентации\отруйні рослини\болиголов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664"/>
            <a:ext cx="3049852" cy="407829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96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3"/>
            </a:avLst>
          </a:prstGeom>
          <a:solidFill>
            <a:srgbClr val="008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C:\Users\Olesya\Desktop\отруйні рослини\чистотел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918" y="2412780"/>
            <a:ext cx="2548519" cy="23760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lesya\Desktop\отруйні рослини\ковалия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6" y="4149078"/>
            <a:ext cx="2768278" cy="2480246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lesya\Desktop\отруйні рослини\жостер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149079"/>
            <a:ext cx="2641871" cy="248024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lesya\Desktop\отруйні рослини\дурман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56" y="249666"/>
            <a:ext cx="2762251" cy="218422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Olesya\Desktop\отруйні рослини\вовчы ягоды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249666"/>
            <a:ext cx="2912293" cy="218422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 со стрелкой вниз 3"/>
          <p:cNvSpPr/>
          <p:nvPr/>
        </p:nvSpPr>
        <p:spPr>
          <a:xfrm>
            <a:off x="696477" y="3518110"/>
            <a:ext cx="2016224" cy="630969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ЖОСТЕР</a:t>
            </a:r>
            <a:endParaRPr lang="ru-RU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708358" y="2476726"/>
            <a:ext cx="2016224" cy="648072"/>
          </a:xfrm>
          <a:prstGeom prst="up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ДУРМАН</a:t>
            </a:r>
            <a:endParaRPr lang="ru-RU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>
            <a:off x="3507065" y="4869160"/>
            <a:ext cx="2016224" cy="648072"/>
          </a:xfrm>
          <a:prstGeom prst="up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ЧИСТОТІЛ</a:t>
            </a:r>
            <a:endParaRPr lang="ru-RU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6372200" y="2476726"/>
            <a:ext cx="2016224" cy="648072"/>
          </a:xfrm>
          <a:prstGeom prst="up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ВОВЧІ ЯГОДИ</a:t>
            </a:r>
            <a:endParaRPr lang="ru-RU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6372200" y="3484039"/>
            <a:ext cx="2016224" cy="630969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КОНВАЛІЯ</a:t>
            </a:r>
            <a:endParaRPr lang="ru-RU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347864" y="332656"/>
            <a:ext cx="2304255" cy="1800200"/>
          </a:xfrm>
          <a:prstGeom prst="horizontalScroll">
            <a:avLst/>
          </a:prstGeom>
          <a:solidFill>
            <a:srgbClr val="D1F1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ДРУЗІ ЧИ ВОРОГИ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???</a:t>
            </a:r>
            <a:endParaRPr lang="ru-RU" sz="2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3"/>
            </a:avLst>
          </a:prstGeom>
          <a:solidFill>
            <a:srgbClr val="008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260648"/>
            <a:ext cx="51867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Конвал</a:t>
            </a:r>
            <a:r>
              <a:rPr lang="uk-UA" sz="2800" b="1" i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ія</a:t>
            </a:r>
            <a:r>
              <a:rPr lang="ru-RU" sz="2800" b="1" i="1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звичайна</a:t>
            </a:r>
            <a:r>
              <a:rPr lang="ru-RU" sz="2800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або</a:t>
            </a:r>
            <a:r>
              <a:rPr lang="ru-RU" sz="2800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Конвал</a:t>
            </a:r>
            <a:r>
              <a:rPr lang="uk-UA" sz="2800" b="1" i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ія</a:t>
            </a:r>
            <a:r>
              <a:rPr lang="ru-RU" sz="2800" b="1" i="1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травнева</a:t>
            </a:r>
            <a:endParaRPr lang="ru-RU" sz="2800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4082" y="1184441"/>
            <a:ext cx="368984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Вся рослина конвалії отруйна!</a:t>
            </a:r>
            <a:endParaRPr lang="ru-RU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 Отруйні всі її частини-листки</a:t>
            </a:r>
            <a:r>
              <a:rPr lang="uk-UA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, квіти, плоди</a:t>
            </a:r>
            <a:r>
              <a:rPr lang="uk-UA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. </a:t>
            </a:r>
            <a:endParaRPr lang="uk-UA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uk-UA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Тварина, наївшись </a:t>
            </a:r>
            <a:r>
              <a:rPr lang="uk-UA" dirty="0">
                <a:solidFill>
                  <a:srgbClr val="FF0000"/>
                </a:solidFill>
                <a:latin typeface="Bookman Old Style" panose="02050604050505020204" pitchFamily="18" charset="0"/>
              </a:rPr>
              <a:t>конвалії, </a:t>
            </a:r>
            <a:r>
              <a:rPr lang="uk-UA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гине. </a:t>
            </a:r>
          </a:p>
          <a:p>
            <a:pPr algn="ctr"/>
            <a:r>
              <a:rPr lang="uk-UA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У </a:t>
            </a:r>
            <a:r>
              <a:rPr lang="uk-UA" dirty="0">
                <a:solidFill>
                  <a:srgbClr val="FF0000"/>
                </a:solidFill>
                <a:latin typeface="Bookman Old Style" panose="02050604050505020204" pitchFamily="18" charset="0"/>
              </a:rPr>
              <a:t>людини легке отруєння рослиною проявляється нудотою</a:t>
            </a:r>
            <a:r>
              <a:rPr lang="uk-UA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, блювотою, проносом, сильним </a:t>
            </a:r>
            <a:r>
              <a:rPr lang="uk-UA" dirty="0">
                <a:solidFill>
                  <a:srgbClr val="FF0000"/>
                </a:solidFill>
                <a:latin typeface="Bookman Old Style" panose="02050604050505020204" pitchFamily="18" charset="0"/>
              </a:rPr>
              <a:t>головним болем і болем у шлунку</a:t>
            </a:r>
            <a:r>
              <a:rPr lang="uk-UA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. </a:t>
            </a:r>
          </a:p>
          <a:p>
            <a:pPr algn="ctr"/>
            <a:r>
              <a:rPr lang="uk-UA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У </a:t>
            </a:r>
            <a:r>
              <a:rPr lang="uk-UA" dirty="0">
                <a:solidFill>
                  <a:srgbClr val="FF0000"/>
                </a:solidFill>
                <a:latin typeface="Bookman Old Style" panose="02050604050505020204" pitchFamily="18" charset="0"/>
              </a:rPr>
              <a:t>важких випадках порушуються ритм і частота серцевих </a:t>
            </a:r>
            <a:r>
              <a:rPr lang="uk-UA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скорочень.</a:t>
            </a:r>
          </a:p>
          <a:p>
            <a:pPr algn="ctr"/>
            <a:r>
              <a:rPr lang="uk-UA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Впливає на нервову систему </a:t>
            </a:r>
            <a:r>
              <a:rPr lang="uk-UA" dirty="0">
                <a:solidFill>
                  <a:srgbClr val="FF0000"/>
                </a:solidFill>
                <a:latin typeface="Bookman Old Style" panose="02050604050505020204" pitchFamily="18" charset="0"/>
              </a:rPr>
              <a:t>збудження</a:t>
            </a:r>
            <a:r>
              <a:rPr lang="uk-UA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, розлад </a:t>
            </a:r>
            <a:r>
              <a:rPr lang="uk-UA" dirty="0">
                <a:solidFill>
                  <a:srgbClr val="FF0000"/>
                </a:solidFill>
                <a:latin typeface="Bookman Old Style" panose="02050604050505020204" pitchFamily="18" charset="0"/>
              </a:rPr>
              <a:t>зору</a:t>
            </a:r>
            <a:r>
              <a:rPr lang="uk-UA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, судоми, втрата </a:t>
            </a:r>
            <a:r>
              <a:rPr lang="uk-UA" dirty="0">
                <a:solidFill>
                  <a:srgbClr val="FF0000"/>
                </a:solidFill>
                <a:latin typeface="Bookman Old Style" panose="02050604050505020204" pitchFamily="18" charset="0"/>
              </a:rPr>
              <a:t>свідомості</a:t>
            </a:r>
            <a:r>
              <a:rPr lang="uk-UA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. Може </a:t>
            </a:r>
            <a:r>
              <a:rPr lang="uk-UA" dirty="0">
                <a:solidFill>
                  <a:srgbClr val="FF0000"/>
                </a:solidFill>
                <a:latin typeface="Bookman Old Style" panose="02050604050505020204" pitchFamily="18" charset="0"/>
              </a:rPr>
              <a:t>наступити смерть від зупинки </a:t>
            </a:r>
            <a:r>
              <a:rPr lang="uk-UA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серця.</a:t>
            </a:r>
            <a:endParaRPr lang="ru-RU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2707797"/>
            <a:ext cx="26642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У </a:t>
            </a:r>
            <a:r>
              <a:rPr lang="ru-RU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науков</a:t>
            </a:r>
            <a:r>
              <a:rPr lang="uk-UA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ій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 медицин</a:t>
            </a:r>
            <a:r>
              <a:rPr lang="uk-UA" dirty="0">
                <a:solidFill>
                  <a:srgbClr val="C00000"/>
                </a:solidFill>
                <a:latin typeface="Bookman Old Style" panose="02050604050505020204" pitchFamily="18" charset="0"/>
              </a:rPr>
              <a:t>і використовують квітки</a:t>
            </a:r>
            <a: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, листки </a:t>
            </a:r>
            <a:r>
              <a:rPr lang="uk-UA" dirty="0">
                <a:solidFill>
                  <a:srgbClr val="C00000"/>
                </a:solidFill>
                <a:latin typeface="Bookman Old Style" panose="02050604050505020204" pitchFamily="18" charset="0"/>
              </a:rPr>
              <a:t>і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назем</a:t>
            </a:r>
            <a:r>
              <a:rPr lang="uk-UA" dirty="0">
                <a:solidFill>
                  <a:srgbClr val="C00000"/>
                </a:solidFill>
                <a:latin typeface="Bookman Old Style" panose="02050604050505020204" pitchFamily="18" charset="0"/>
              </a:rPr>
              <a:t>ну частину конвалії</a:t>
            </a:r>
            <a: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. Л</a:t>
            </a:r>
            <a:r>
              <a:rPr lang="uk-UA" dirty="0">
                <a:solidFill>
                  <a:srgbClr val="C00000"/>
                </a:solidFill>
                <a:latin typeface="Bookman Old Style" panose="02050604050505020204" pitchFamily="18" charset="0"/>
              </a:rPr>
              <a:t>і</a:t>
            </a:r>
            <a:r>
              <a:rPr lang="ru-RU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карськ</a:t>
            </a:r>
            <a:r>
              <a:rPr lang="uk-UA" dirty="0">
                <a:solidFill>
                  <a:srgbClr val="C00000"/>
                </a:solidFill>
                <a:latin typeface="Bookman Old Style" panose="02050604050505020204" pitchFamily="18" charset="0"/>
              </a:rPr>
              <a:t>і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препарати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uk-UA" dirty="0">
                <a:solidFill>
                  <a:srgbClr val="C00000"/>
                </a:solidFill>
                <a:latin typeface="Bookman Old Style" panose="02050604050505020204" pitchFamily="18" charset="0"/>
              </a:rPr>
              <a:t>з конвалії у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вигляд</a:t>
            </a:r>
            <a:r>
              <a:rPr lang="uk-UA" dirty="0">
                <a:solidFill>
                  <a:srgbClr val="C00000"/>
                </a:solidFill>
                <a:latin typeface="Bookman Old Style" panose="02050604050505020204" pitchFamily="18" charset="0"/>
              </a:rPr>
              <a:t>і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настоянок</a:t>
            </a:r>
            <a: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крапель</a:t>
            </a:r>
            <a: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рекомендуються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 при </a:t>
            </a:r>
            <a:r>
              <a:rPr lang="ru-RU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серцев</a:t>
            </a:r>
            <a:r>
              <a:rPr lang="uk-UA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ій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недостатност</a:t>
            </a:r>
            <a:r>
              <a:rPr lang="uk-UA" dirty="0">
                <a:solidFill>
                  <a:srgbClr val="C00000"/>
                </a:solidFill>
                <a:latin typeface="Bookman Old Style" panose="02050604050505020204" pitchFamily="18" charset="0"/>
              </a:rPr>
              <a:t>і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, кард</a:t>
            </a:r>
            <a:r>
              <a:rPr lang="uk-UA" dirty="0">
                <a:solidFill>
                  <a:srgbClr val="C00000"/>
                </a:solidFill>
                <a:latin typeface="Bookman Old Style" panose="02050604050505020204" pitchFamily="18" charset="0"/>
              </a:rPr>
              <a:t>і</a:t>
            </a:r>
            <a:r>
              <a:rPr lang="ru-RU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осклероз</a:t>
            </a:r>
            <a:r>
              <a:rPr lang="uk-UA" dirty="0">
                <a:solidFill>
                  <a:srgbClr val="C00000"/>
                </a:solidFill>
                <a:latin typeface="Bookman Old Style" panose="02050604050505020204" pitchFamily="18" charset="0"/>
              </a:rPr>
              <a:t>і</a:t>
            </a:r>
            <a: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, пороках 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та неврозах </a:t>
            </a:r>
            <a:r>
              <a:rPr lang="ru-RU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серця</a:t>
            </a:r>
            <a:endParaRPr lang="ru-RU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C:\Users\Olesya\Desktop\отруйні рослини\конвалия2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448000" cy="1991603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1.liveinternet.ru/images/attach/c/2/64/178/64178079_1284824064_2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915" y="4703591"/>
            <a:ext cx="1385317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g1.liveinternet.ru/images/attach/c/2/64/178/64178079_1284824064_2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0528" y="19676"/>
            <a:ext cx="1224136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27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3"/>
            </a:avLst>
          </a:prstGeom>
          <a:solidFill>
            <a:srgbClr val="008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9752" y="260649"/>
            <a:ext cx="4104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Дурман</a:t>
            </a:r>
            <a:endParaRPr lang="ru-RU" sz="3600" dirty="0">
              <a:solidFill>
                <a:srgbClr val="00B0F0"/>
              </a:solidFill>
              <a:latin typeface="Bookman Old Style" panose="02050604050505020204" pitchFamily="18" charset="0"/>
            </a:endParaRPr>
          </a:p>
          <a:p>
            <a:pPr algn="ctr"/>
            <a:endParaRPr lang="ru-RU" sz="2800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4081" y="2079013"/>
            <a:ext cx="36898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Вся рослина отруйна</a:t>
            </a:r>
            <a:r>
              <a:rPr lang="uk-UA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!</a:t>
            </a:r>
            <a:endParaRPr lang="uk-UA" b="1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Всі</a:t>
            </a:r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uk-UA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частини рослини через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високий вміст алкалоїдів</a:t>
            </a:r>
            <a:r>
              <a:rPr lang="uk-UA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, отруйні. </a:t>
            </a:r>
            <a:r>
              <a:rPr lang="uk-UA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Отруєння </a:t>
            </a:r>
            <a:r>
              <a:rPr lang="uk-UA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проявляється </a:t>
            </a:r>
            <a:r>
              <a:rPr lang="uk-UA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першінням</a:t>
            </a:r>
            <a:r>
              <a:rPr lang="uk-UA" dirty="0">
                <a:solidFill>
                  <a:srgbClr val="FF0000"/>
                </a:solidFill>
                <a:latin typeface="Bookman Old Style" panose="02050604050505020204" pitchFamily="18" charset="0"/>
              </a:rPr>
              <a:t> у горлі</a:t>
            </a:r>
            <a:r>
              <a:rPr lang="uk-UA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, сильним </a:t>
            </a:r>
            <a:r>
              <a:rPr lang="uk-UA" dirty="0">
                <a:solidFill>
                  <a:srgbClr val="FF0000"/>
                </a:solidFill>
                <a:latin typeface="Bookman Old Style" panose="02050604050505020204" pitchFamily="18" charset="0"/>
              </a:rPr>
              <a:t>болем голови</a:t>
            </a:r>
            <a:r>
              <a:rPr lang="uk-UA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, нервовим </a:t>
            </a:r>
            <a:r>
              <a:rPr lang="uk-UA" dirty="0">
                <a:solidFill>
                  <a:srgbClr val="FF0000"/>
                </a:solidFill>
                <a:latin typeface="Bookman Old Style" panose="02050604050505020204" pitchFamily="18" charset="0"/>
              </a:rPr>
              <a:t>збудженням</a:t>
            </a:r>
            <a:r>
              <a:rPr lang="uk-UA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, галюцинаціями, психічними </a:t>
            </a:r>
            <a:r>
              <a:rPr lang="uk-UA" dirty="0">
                <a:solidFill>
                  <a:srgbClr val="FF0000"/>
                </a:solidFill>
                <a:latin typeface="Bookman Old Style" panose="02050604050505020204" pitchFamily="18" charset="0"/>
              </a:rPr>
              <a:t>розладами</a:t>
            </a:r>
            <a:r>
              <a:rPr lang="uk-UA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, появою </a:t>
            </a:r>
            <a:r>
              <a:rPr lang="uk-UA" dirty="0">
                <a:solidFill>
                  <a:srgbClr val="FF0000"/>
                </a:solidFill>
                <a:latin typeface="Bookman Old Style" panose="02050604050505020204" pitchFamily="18" charset="0"/>
              </a:rPr>
              <a:t>паралічів.</a:t>
            </a:r>
          </a:p>
          <a:p>
            <a:pPr algn="ctr"/>
            <a:r>
              <a:rPr lang="uk-UA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При отруєнні потрібна негайна допомога</a:t>
            </a:r>
            <a:r>
              <a:rPr lang="uk-UA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, промивання </a:t>
            </a:r>
            <a:r>
              <a:rPr lang="uk-UA" dirty="0">
                <a:solidFill>
                  <a:srgbClr val="FF0000"/>
                </a:solidFill>
                <a:latin typeface="Bookman Old Style" panose="02050604050505020204" pitchFamily="18" charset="0"/>
              </a:rPr>
              <a:t>шлунку</a:t>
            </a:r>
            <a:r>
              <a:rPr lang="uk-UA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.</a:t>
            </a:r>
          </a:p>
          <a:p>
            <a:pPr algn="ctr"/>
            <a:r>
              <a:rPr lang="uk-UA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Дурман є однією з найбільш отруйних рослин.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2108366"/>
            <a:ext cx="340231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Препарати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 дурману </a:t>
            </a:r>
            <a:r>
              <a:rPr lang="ru-RU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застосовуються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 як </a:t>
            </a:r>
            <a:r>
              <a:rPr lang="ru-RU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протиспазматичний</a:t>
            </a:r>
            <a: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,</a:t>
            </a:r>
          </a:p>
          <a:p>
            <a:pPr algn="ctr"/>
            <a:r>
              <a:rPr lang="ru-RU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болезаспокійливий</a:t>
            </a:r>
            <a: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засіб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 і для </a:t>
            </a:r>
            <a:r>
              <a:rPr lang="ru-RU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зменшення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секреції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 при </a:t>
            </a:r>
            <a:r>
              <a:rPr lang="ru-RU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захворюваннях</a:t>
            </a:r>
            <a: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 </a:t>
            </a:r>
            <a:r>
              <a:rPr lang="ru-RU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диха-льних</a:t>
            </a:r>
            <a: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жовчних</a:t>
            </a:r>
            <a: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шляхів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 і </a:t>
            </a:r>
            <a:r>
              <a:rPr lang="ru-RU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шлунково-кишкового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 тракту</a:t>
            </a:r>
            <a: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. </a:t>
            </a:r>
            <a:r>
              <a:rPr lang="ru-RU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Використовуються</a:t>
            </a:r>
            <a: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листя</a:t>
            </a:r>
            <a: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що</a:t>
            </a:r>
            <a: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збираються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під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 час </a:t>
            </a:r>
            <a:r>
              <a:rPr lang="ru-RU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квітнення</a:t>
            </a:r>
            <a: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. </a:t>
            </a:r>
            <a:r>
              <a:rPr lang="ru-RU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Щоб</a:t>
            </a:r>
            <a: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уникнути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отруєння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,     </a:t>
            </a:r>
            <a:r>
              <a:rPr lang="ru-RU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після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збирання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слід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ретельно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мити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 руки з милом і руками не </a:t>
            </a:r>
            <a:r>
              <a:rPr lang="ru-RU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торкатися</a:t>
            </a:r>
            <a: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очей. </a:t>
            </a:r>
          </a:p>
          <a:p>
            <a:pPr algn="ctr"/>
            <a:endParaRPr lang="ru-RU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Picture 2" descr="http://img1.liveinternet.ru/images/attach/c/2/64/178/64178079_1284824064_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79340" y="5247683"/>
            <a:ext cx="1385317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Olesya\Desktop\отруйні рослини\дурма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516"/>
            <a:ext cx="2322190" cy="184785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lesya\Desktop\отруйні рослини\дурман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22" y="260516"/>
            <a:ext cx="2375925" cy="1781944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10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3"/>
            </a:avLst>
          </a:prstGeom>
          <a:solidFill>
            <a:srgbClr val="008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7744" y="170816"/>
            <a:ext cx="43946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Вовче</a:t>
            </a:r>
            <a:r>
              <a:rPr lang="ru-RU" sz="3200" b="1" i="1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лико</a:t>
            </a:r>
            <a:r>
              <a:rPr lang="ru-RU" sz="3200" b="1" i="1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endParaRPr lang="ru-RU" sz="3200" b="1" i="1" dirty="0" smtClean="0">
              <a:solidFill>
                <a:srgbClr val="00B0F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(</a:t>
            </a:r>
            <a:r>
              <a:rPr lang="ru-RU" sz="3200" b="1" i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Вовча</a:t>
            </a:r>
            <a:r>
              <a:rPr lang="ru-RU" sz="3200" b="1" i="1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ru-RU" sz="3200" b="1" i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ягода)</a:t>
            </a:r>
            <a:endParaRPr lang="ru-RU" sz="3200" b="1" i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236145"/>
            <a:ext cx="36898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Всі частини вовчих ягід дуже отруйні</a:t>
            </a:r>
            <a:r>
              <a:rPr lang="uk-UA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!</a:t>
            </a:r>
            <a:endParaRPr lang="uk-UA" b="1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uk-UA" dirty="0">
                <a:solidFill>
                  <a:srgbClr val="FF0000"/>
                </a:solidFill>
                <a:latin typeface="Bookman Old Style" panose="02050604050505020204" pitchFamily="18" charset="0"/>
              </a:rPr>
              <a:t>  У корі і квітках міститься глюкозид </a:t>
            </a:r>
            <a:r>
              <a:rPr lang="uk-UA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дафнін</a:t>
            </a:r>
            <a:r>
              <a:rPr lang="uk-UA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. В </a:t>
            </a:r>
            <a:r>
              <a:rPr lang="uk-UA" dirty="0">
                <a:solidFill>
                  <a:srgbClr val="FF0000"/>
                </a:solidFill>
                <a:latin typeface="Bookman Old Style" panose="02050604050505020204" pitchFamily="18" charset="0"/>
              </a:rPr>
              <a:t>усіх частинах рослини, крім того</a:t>
            </a:r>
            <a:r>
              <a:rPr lang="uk-UA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, міститься </a:t>
            </a:r>
            <a:r>
              <a:rPr lang="uk-UA" dirty="0">
                <a:solidFill>
                  <a:srgbClr val="FF0000"/>
                </a:solidFill>
                <a:latin typeface="Bookman Old Style" panose="02050604050505020204" pitchFamily="18" charset="0"/>
              </a:rPr>
              <a:t>жовто-бура смола-</a:t>
            </a:r>
            <a:r>
              <a:rPr lang="uk-UA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мезереїн</a:t>
            </a:r>
            <a:r>
              <a:rPr lang="uk-UA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, яка </a:t>
            </a:r>
            <a:r>
              <a:rPr lang="uk-UA" dirty="0">
                <a:solidFill>
                  <a:srgbClr val="FF0000"/>
                </a:solidFill>
                <a:latin typeface="Bookman Old Style" panose="02050604050505020204" pitchFamily="18" charset="0"/>
              </a:rPr>
              <a:t>є отруйним </a:t>
            </a:r>
            <a:r>
              <a:rPr lang="uk-UA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чинником </a:t>
            </a:r>
            <a:r>
              <a:rPr lang="uk-UA" dirty="0">
                <a:solidFill>
                  <a:srgbClr val="FF0000"/>
                </a:solidFill>
                <a:latin typeface="Bookman Old Style" panose="02050604050505020204" pitchFamily="18" charset="0"/>
              </a:rPr>
              <a:t>рослини</a:t>
            </a:r>
            <a:r>
              <a:rPr lang="uk-UA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. </a:t>
            </a:r>
          </a:p>
          <a:p>
            <a:pPr algn="ctr"/>
            <a:r>
              <a:rPr lang="uk-UA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Висушені </a:t>
            </a:r>
            <a:r>
              <a:rPr lang="uk-UA" dirty="0">
                <a:solidFill>
                  <a:srgbClr val="FF0000"/>
                </a:solidFill>
                <a:latin typeface="Bookman Old Style" panose="02050604050505020204" pitchFamily="18" charset="0"/>
              </a:rPr>
              <a:t>рослини не втрачають токсичності</a:t>
            </a:r>
            <a:r>
              <a:rPr lang="uk-UA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.  </a:t>
            </a:r>
            <a:r>
              <a:rPr lang="uk-UA" dirty="0">
                <a:solidFill>
                  <a:srgbClr val="FF0000"/>
                </a:solidFill>
                <a:latin typeface="Bookman Old Style" panose="02050604050505020204" pitchFamily="18" charset="0"/>
              </a:rPr>
              <a:t>Нерідко ягодами вовчого лика отруюються діти</a:t>
            </a:r>
            <a:r>
              <a:rPr lang="uk-UA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,</a:t>
            </a:r>
          </a:p>
          <a:p>
            <a:pPr algn="ctr"/>
            <a:r>
              <a:rPr lang="uk-UA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доза </a:t>
            </a:r>
            <a:r>
              <a:rPr lang="uk-UA" dirty="0">
                <a:solidFill>
                  <a:srgbClr val="FF0000"/>
                </a:solidFill>
                <a:latin typeface="Bookman Old Style" panose="02050604050505020204" pitchFamily="18" charset="0"/>
              </a:rPr>
              <a:t>10-15 ягід уже  смертельна</a:t>
            </a:r>
            <a:r>
              <a:rPr lang="uk-UA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2236145"/>
            <a:ext cx="3131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/>
              <a:t> </a:t>
            </a:r>
            <a:r>
              <a:rPr lang="uk-UA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Кора вовчих ягід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 м</a:t>
            </a:r>
            <a:r>
              <a:rPr lang="uk-UA" dirty="0" err="1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істить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барвну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речовину</a:t>
            </a:r>
            <a: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, тому </a:t>
            </a:r>
            <a:r>
              <a:rPr lang="uk-UA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її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використовують</a:t>
            </a:r>
            <a:r>
              <a:rPr lang="uk-UA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 для фарбування вовни в оливково-зелений колір.</a:t>
            </a:r>
            <a:endParaRPr lang="ru-RU" dirty="0">
              <a:solidFill>
                <a:srgbClr val="C00000"/>
              </a:solidFill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 </a:t>
            </a:r>
            <a:endParaRPr lang="ru-RU" dirty="0">
              <a:solidFill>
                <a:srgbClr val="C00000"/>
              </a:solidFill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pPr algn="ctr"/>
            <a:r>
              <a:rPr lang="uk-UA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</a:rPr>
              <a:t>  У народній медицині використовують сушену кору гілок вовчих ягід зовнішньо як </a:t>
            </a:r>
            <a:r>
              <a:rPr lang="uk-UA" dirty="0" err="1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</a:rPr>
              <a:t>протинаривний</a:t>
            </a:r>
            <a:r>
              <a:rPr lang="uk-UA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</a:rPr>
              <a:t> засіб</a:t>
            </a:r>
            <a:r>
              <a:rPr lang="uk-UA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</a:rPr>
              <a:t>, при </a:t>
            </a:r>
            <a:r>
              <a:rPr lang="uk-UA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</a:rPr>
              <a:t>ревматизмі і невралгії</a:t>
            </a:r>
            <a:endParaRPr lang="ru-RU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Picture 2" descr="http://img1.liveinternet.ru/images/attach/c/2/64/178/64178079_1284824064_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79340" y="5247683"/>
            <a:ext cx="1385317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Olesya\Desktop\отруйні рослини\волка ягода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457" y="170816"/>
            <a:ext cx="2720782" cy="2027249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Olesya\Desktop\отруйні рослини\вовчы ягод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420"/>
            <a:ext cx="2512053" cy="188404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1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3"/>
            </a:avLst>
          </a:prstGeom>
          <a:solidFill>
            <a:srgbClr val="008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1063388" y="462243"/>
            <a:ext cx="4068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b="1" i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Жостір</a:t>
            </a:r>
            <a:endParaRPr lang="ru-RU" sz="3600" b="1" i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72816"/>
            <a:ext cx="36898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Жостір-отруйна</a:t>
            </a:r>
            <a:r>
              <a:rPr lang="ru-RU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рослина</a:t>
            </a:r>
            <a:r>
              <a:rPr lang="ru-RU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!</a:t>
            </a:r>
          </a:p>
          <a:p>
            <a:pPr algn="ctr"/>
            <a:endParaRPr lang="ru-RU" b="1" i="1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Небезпечним</a:t>
            </a:r>
            <a:r>
              <a:rPr lang="ru-RU" dirty="0">
                <a:solidFill>
                  <a:srgbClr val="FF0000"/>
                </a:solidFill>
                <a:latin typeface="Bookman Old Style" panose="02050604050505020204" pitchFamily="18" charset="0"/>
              </a:rPr>
              <a:t> для </a:t>
            </a:r>
            <a:r>
              <a:rPr lang="ru-RU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вживання</a:t>
            </a:r>
            <a:r>
              <a:rPr lang="ru-RU" dirty="0">
                <a:solidFill>
                  <a:srgbClr val="FF0000"/>
                </a:solidFill>
                <a:latin typeface="Bookman Old Style" panose="02050604050505020204" pitchFamily="18" charset="0"/>
              </a:rPr>
              <a:t> є </a:t>
            </a:r>
            <a:r>
              <a:rPr lang="ru-RU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ягоди</a:t>
            </a:r>
            <a:r>
              <a:rPr lang="ru-RU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деяких</a:t>
            </a:r>
            <a:r>
              <a:rPr lang="ru-RU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кущів</a:t>
            </a:r>
            <a:r>
              <a:rPr lang="ru-RU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.</a:t>
            </a:r>
            <a:endParaRPr lang="ru-RU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dirty="0">
                <a:solidFill>
                  <a:srgbClr val="FF0000"/>
                </a:solidFill>
                <a:latin typeface="Bookman Old Style" panose="02050604050505020204" pitchFamily="18" charset="0"/>
              </a:rPr>
              <a:t>  У великих дозах плоди </a:t>
            </a:r>
            <a:r>
              <a:rPr lang="ru-RU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мають</a:t>
            </a:r>
            <a:r>
              <a:rPr lang="ru-RU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блювотну</a:t>
            </a:r>
            <a:r>
              <a:rPr lang="ru-RU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дію</a:t>
            </a:r>
            <a:r>
              <a:rPr lang="ru-RU" dirty="0">
                <a:solidFill>
                  <a:srgbClr val="FF0000"/>
                </a:solidFill>
                <a:latin typeface="Bookman Old Style" panose="02050604050505020204" pitchFamily="18" charset="0"/>
              </a:rPr>
              <a:t> і </a:t>
            </a:r>
            <a:r>
              <a:rPr lang="ru-RU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викли-кають</a:t>
            </a:r>
            <a:r>
              <a:rPr lang="ru-RU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запалення</a:t>
            </a:r>
            <a:r>
              <a:rPr lang="ru-RU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кишково-шлункового</a:t>
            </a:r>
            <a:r>
              <a:rPr lang="ru-RU" dirty="0">
                <a:solidFill>
                  <a:srgbClr val="FF0000"/>
                </a:solidFill>
                <a:latin typeface="Bookman Old Style" panose="02050604050505020204" pitchFamily="18" charset="0"/>
              </a:rPr>
              <a:t> тракту</a:t>
            </a:r>
            <a:r>
              <a:rPr lang="ru-RU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.</a:t>
            </a:r>
            <a:endParaRPr lang="uk-UA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2778796"/>
            <a:ext cx="31318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/>
              <a:t> </a:t>
            </a:r>
            <a:r>
              <a:rPr lang="uk-UA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У науковій медицині використовують плоди </a:t>
            </a:r>
            <a:r>
              <a:rPr lang="uk-UA" dirty="0" err="1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жостеру.Вони</a:t>
            </a:r>
            <a:r>
              <a:rPr lang="uk-UA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 </a:t>
            </a:r>
            <a:r>
              <a:rPr lang="uk-UA" dirty="0" err="1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рекомен</a:t>
            </a:r>
            <a:r>
              <a:rPr lang="uk-UA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-дуються як проносний засіб</a:t>
            </a:r>
            <a:r>
              <a:rPr lang="uk-UA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uk-UA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У </a:t>
            </a:r>
            <a:r>
              <a:rPr lang="uk-UA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плодах жостеру містяться </a:t>
            </a:r>
            <a:r>
              <a:rPr lang="uk-UA" dirty="0" err="1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цукор,пек-тин,камеді,смоли,бурштинова</a:t>
            </a:r>
            <a:r>
              <a:rPr lang="uk-UA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 </a:t>
            </a:r>
            <a:r>
              <a:rPr lang="uk-UA" dirty="0" err="1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кислота,глюкозиди</a:t>
            </a:r>
            <a:r>
              <a:rPr lang="uk-UA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 та фарбувальні речовини.</a:t>
            </a:r>
            <a:endParaRPr lang="ru-RU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Picture 2" descr="http://img1.liveinternet.ru/images/attach/c/2/64/178/64178079_1284824064_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79340" y="5247683"/>
            <a:ext cx="1385317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Olesya\Desktop\отруйні рослини\жосте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7"/>
            <a:ext cx="3110880" cy="2063551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1.liveinternet.ru/images/attach/c/2/64/178/64178079_1284824064_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0528" y="19676"/>
            <a:ext cx="1224136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Olesya\Desktop\отруйні рослини\жостир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26834"/>
            <a:ext cx="2477791" cy="2180456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06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3"/>
            </a:avLst>
          </a:prstGeom>
          <a:solidFill>
            <a:srgbClr val="008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959415"/>
            <a:ext cx="48266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Чистотіл</a:t>
            </a:r>
            <a:r>
              <a:rPr lang="ru-RU" sz="3200" b="1" i="1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звичайний</a:t>
            </a:r>
            <a:endParaRPr lang="ru-RU" sz="3200" b="1" i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548" y="2256122"/>
            <a:ext cx="388843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Пам’ятайте! </a:t>
            </a:r>
            <a:r>
              <a:rPr lang="uk-UA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Лікарська </a:t>
            </a:r>
            <a:r>
              <a:rPr lang="uk-UA" dirty="0">
                <a:solidFill>
                  <a:srgbClr val="FF0000"/>
                </a:solidFill>
                <a:latin typeface="Bookman Old Style" panose="02050604050505020204" pitchFamily="18" charset="0"/>
              </a:rPr>
              <a:t>рослина чистотіл не пробачить легковажного до себе ставлення</a:t>
            </a:r>
            <a:r>
              <a:rPr lang="uk-UA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. Будь-яке </a:t>
            </a:r>
            <a:r>
              <a:rPr lang="uk-UA" dirty="0">
                <a:solidFill>
                  <a:srgbClr val="FF0000"/>
                </a:solidFill>
                <a:latin typeface="Bookman Old Style" panose="02050604050505020204" pitchFamily="18" charset="0"/>
              </a:rPr>
              <a:t>лікування лікарськими засобами на його основі має проводитися під контролем </a:t>
            </a:r>
            <a:r>
              <a:rPr lang="uk-UA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лікаря.Крім</a:t>
            </a:r>
            <a:r>
              <a:rPr lang="uk-UA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uk-UA" dirty="0">
                <a:solidFill>
                  <a:srgbClr val="FF0000"/>
                </a:solidFill>
                <a:latin typeface="Bookman Old Style" panose="02050604050505020204" pitchFamily="18" charset="0"/>
              </a:rPr>
              <a:t>того чистотіл має протипоказання при астмі</a:t>
            </a:r>
            <a:r>
              <a:rPr lang="uk-UA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, епілепсії, стенокардії</a:t>
            </a:r>
            <a:r>
              <a:rPr lang="uk-UA" dirty="0">
                <a:solidFill>
                  <a:srgbClr val="FF0000"/>
                </a:solidFill>
                <a:latin typeface="Bookman Old Style" panose="02050604050505020204" pitchFamily="18" charset="0"/>
              </a:rPr>
              <a:t>. Симптоми отруєння </a:t>
            </a:r>
            <a:r>
              <a:rPr lang="uk-UA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прояляються</a:t>
            </a:r>
            <a:r>
              <a:rPr lang="uk-UA" dirty="0">
                <a:solidFill>
                  <a:srgbClr val="FF0000"/>
                </a:solidFill>
                <a:latin typeface="Bookman Old Style" panose="02050604050505020204" pitchFamily="18" charset="0"/>
              </a:rPr>
              <a:t> в палінні у роті, з’явленні пухирів та </a:t>
            </a:r>
            <a:r>
              <a:rPr lang="uk-UA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виразок.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24536" y="2492896"/>
            <a:ext cx="3131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/>
              <a:t> </a:t>
            </a:r>
            <a:r>
              <a:rPr lang="uk-UA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Сік чистотілу містить велику кількість алкалоїдів</a:t>
            </a:r>
            <a:r>
              <a:rPr lang="uk-UA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, близьких </a:t>
            </a:r>
            <a:r>
              <a:rPr lang="uk-UA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до групи опіуму</a:t>
            </a:r>
            <a:r>
              <a:rPr lang="uk-UA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. Один </a:t>
            </a:r>
            <a:r>
              <a:rPr lang="uk-UA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з них вважається цитотоксичним (руйнує клітини</a:t>
            </a:r>
            <a:r>
              <a:rPr lang="uk-UA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). Не </a:t>
            </a:r>
            <a:r>
              <a:rPr lang="uk-UA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слід забувати</a:t>
            </a:r>
            <a:r>
              <a:rPr lang="uk-UA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, що </a:t>
            </a:r>
            <a:r>
              <a:rPr lang="uk-UA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чистотіл дуже отруйний, не даремно його не їсть жодна травоїдна тварина</a:t>
            </a:r>
            <a:r>
              <a:rPr lang="uk-UA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, його </a:t>
            </a:r>
            <a:r>
              <a:rPr lang="uk-UA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передозування може призвести до важкого отруєння.</a:t>
            </a:r>
            <a:endParaRPr lang="ru-RU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" name="Picture 2" descr="http://img1.liveinternet.ru/images/attach/c/2/64/178/64178079_1284824064_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005064"/>
            <a:ext cx="1385317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1.liveinternet.ru/images/attach/c/2/64/178/64178079_1284824064_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20" y="102885"/>
            <a:ext cx="1224136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Olesya\Desktop\отруйні рослини\чистотел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8" t="-813" r="14041" b="21463"/>
          <a:stretch/>
        </p:blipFill>
        <p:spPr bwMode="auto">
          <a:xfrm>
            <a:off x="6228184" y="217258"/>
            <a:ext cx="2557848" cy="2038864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46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&amp;Kcy;&amp;acy;&amp;rcy;&amp;tcy;&amp;icy;&amp;ncy;&amp;kcy;&amp;icy; &amp;pcy;&amp;ocy; &amp;zcy;&amp;acy;&amp;pcy;&amp;rcy;&amp;ocy;&amp;scy;&amp;ucy; &amp;scy;&amp;mcy;&amp;acy;&amp;jcy;&amp;lcy;&amp;icy;&amp;kcy;&amp;icy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0" t="10456" r="14340"/>
          <a:stretch/>
        </p:blipFill>
        <p:spPr bwMode="auto">
          <a:xfrm rot="18907506">
            <a:off x="6886760" y="228043"/>
            <a:ext cx="1634599" cy="191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3"/>
            </a:avLst>
          </a:prstGeom>
          <a:solidFill>
            <a:srgbClr val="008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2" descr="http://lit30.at.ua/_si/0/204254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3" y="311624"/>
            <a:ext cx="4521081" cy="357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0-конечная звезда 3"/>
          <p:cNvSpPr/>
          <p:nvPr/>
        </p:nvSpPr>
        <p:spPr>
          <a:xfrm rot="20862583">
            <a:off x="359533" y="4830487"/>
            <a:ext cx="1744572" cy="1694857"/>
          </a:xfrm>
          <a:prstGeom prst="star10">
            <a:avLst>
              <a:gd name="adj" fmla="val 29938"/>
              <a:gd name="hf" fmla="val 105146"/>
            </a:avLst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latin typeface="Bookman Old Style" panose="02050604050505020204" pitchFamily="18" charset="0"/>
              </a:rPr>
              <a:t>У</a:t>
            </a:r>
            <a:r>
              <a:rPr lang="uk-UA" b="1" i="1" dirty="0" smtClean="0">
                <a:latin typeface="Bookman Old Style" panose="02050604050505020204" pitchFamily="18" charset="0"/>
              </a:rPr>
              <a:t>вага</a:t>
            </a:r>
            <a:endParaRPr lang="ru-RU" b="1" i="1" dirty="0">
              <a:latin typeface="Bookman Old Style" panose="02050604050505020204" pitchFamily="18" charset="0"/>
            </a:endParaRPr>
          </a:p>
        </p:txBody>
      </p:sp>
      <p:sp>
        <p:nvSpPr>
          <p:cNvPr id="6" name="Плюс 5"/>
          <p:cNvSpPr/>
          <p:nvPr/>
        </p:nvSpPr>
        <p:spPr>
          <a:xfrm rot="21369305">
            <a:off x="2104105" y="5198248"/>
            <a:ext cx="914400" cy="914400"/>
          </a:xfrm>
          <a:prstGeom prst="mathPlus">
            <a:avLst/>
          </a:prstGeom>
          <a:solidFill>
            <a:srgbClr val="D1F1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10-конечная звезда 7"/>
          <p:cNvSpPr/>
          <p:nvPr/>
        </p:nvSpPr>
        <p:spPr>
          <a:xfrm rot="21058646">
            <a:off x="3125300" y="4563731"/>
            <a:ext cx="1732716" cy="1666536"/>
          </a:xfrm>
          <a:prstGeom prst="star10">
            <a:avLst>
              <a:gd name="adj" fmla="val 29938"/>
              <a:gd name="hf" fmla="val 10514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latin typeface="Bookman Old Style" panose="02050604050505020204" pitchFamily="18" charset="0"/>
              </a:rPr>
              <a:t>Без</a:t>
            </a:r>
          </a:p>
          <a:p>
            <a:pPr algn="ctr"/>
            <a:r>
              <a:rPr lang="uk-UA" b="1" i="1" dirty="0" err="1" smtClean="0">
                <a:latin typeface="Bookman Old Style" panose="02050604050505020204" pitchFamily="18" charset="0"/>
              </a:rPr>
              <a:t>пека</a:t>
            </a:r>
            <a:endParaRPr lang="ru-RU" b="1" i="1" dirty="0">
              <a:latin typeface="Bookman Old Style" panose="02050604050505020204" pitchFamily="18" charset="0"/>
            </a:endParaRPr>
          </a:p>
        </p:txBody>
      </p:sp>
      <p:sp>
        <p:nvSpPr>
          <p:cNvPr id="10" name="Правая круглая скобка 9"/>
          <p:cNvSpPr/>
          <p:nvPr/>
        </p:nvSpPr>
        <p:spPr>
          <a:xfrm rot="20414806">
            <a:off x="4690150" y="4358764"/>
            <a:ext cx="380927" cy="1292816"/>
          </a:xfrm>
          <a:prstGeom prst="rightBracket">
            <a:avLst>
              <a:gd name="adj" fmla="val 14821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Левая круглая скобка 10"/>
          <p:cNvSpPr/>
          <p:nvPr/>
        </p:nvSpPr>
        <p:spPr>
          <a:xfrm rot="10010364" flipH="1">
            <a:off x="263832" y="5287534"/>
            <a:ext cx="357908" cy="1381465"/>
          </a:xfrm>
          <a:prstGeom prst="leftBracket">
            <a:avLst>
              <a:gd name="adj" fmla="val 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множение 11"/>
          <p:cNvSpPr/>
          <p:nvPr/>
        </p:nvSpPr>
        <p:spPr>
          <a:xfrm rot="2167641">
            <a:off x="4995095" y="4201926"/>
            <a:ext cx="914400" cy="914400"/>
          </a:xfrm>
          <a:prstGeom prst="mathMultiply">
            <a:avLst/>
          </a:prstGeom>
          <a:solidFill>
            <a:srgbClr val="D1F1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10-конечная звезда 13"/>
          <p:cNvSpPr/>
          <p:nvPr/>
        </p:nvSpPr>
        <p:spPr>
          <a:xfrm rot="19324910">
            <a:off x="5363106" y="2503092"/>
            <a:ext cx="1997986" cy="1979005"/>
          </a:xfrm>
          <a:prstGeom prst="star10">
            <a:avLst>
              <a:gd name="adj" fmla="val 29938"/>
              <a:gd name="hf" fmla="val 105146"/>
            </a:avLst>
          </a:prstGeom>
          <a:solidFill>
            <a:srgbClr val="E329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latin typeface="Bookman Old Style" panose="02050604050505020204" pitchFamily="18" charset="0"/>
              </a:rPr>
              <a:t>Л</a:t>
            </a:r>
            <a:r>
              <a:rPr lang="uk-UA" b="1" i="1" dirty="0" smtClean="0">
                <a:latin typeface="Bookman Old Style" panose="02050604050505020204" pitchFamily="18" charset="0"/>
              </a:rPr>
              <a:t>юбов</a:t>
            </a:r>
            <a:endParaRPr lang="ru-RU" b="1" i="1" dirty="0">
              <a:latin typeface="Bookman Old Style" panose="02050604050505020204" pitchFamily="18" charset="0"/>
            </a:endParaRPr>
          </a:p>
        </p:txBody>
      </p:sp>
      <p:sp>
        <p:nvSpPr>
          <p:cNvPr id="13" name="Равно 12"/>
          <p:cNvSpPr/>
          <p:nvPr/>
        </p:nvSpPr>
        <p:spPr>
          <a:xfrm rot="17732142">
            <a:off x="6674845" y="1815621"/>
            <a:ext cx="914400" cy="914400"/>
          </a:xfrm>
          <a:prstGeom prst="mathEqual">
            <a:avLst/>
          </a:prstGeom>
          <a:solidFill>
            <a:srgbClr val="D1F1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6" name="Picture 4" descr="&amp;Kcy;&amp;acy;&amp;rcy;&amp;tcy;&amp;icy;&amp;ncy;&amp;kcy;&amp;icy; &amp;pcy;&amp;ocy; &amp;zcy;&amp;acy;&amp;pcy;&amp;rcy;&amp;ocy;&amp;scy;&amp;ucy; &amp;kcy;&amp;acy;&amp;rcy;&amp;tcy;&amp;icy;&amp;ncy;&amp;kcy;&amp;acy; &amp;ocy;&amp;bcy;&amp;lcy;&amp;icy;&amp;chcy;&amp;chcy;&amp;yacy; &amp;dcy;&amp;icy;&amp;tcy;&amp;icy;&amp;ncy;&amp;icy; &amp;shchcy;&amp;acy;&amp;scy;&amp;lcy;&amp;icy;&amp;vcy;&amp;iecy;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380" y="4806377"/>
            <a:ext cx="2619375" cy="1743076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3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861048"/>
            <a:ext cx="2731337" cy="2818556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3"/>
            </a:avLst>
          </a:prstGeom>
          <a:solidFill>
            <a:srgbClr val="008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2" name="Picture 4" descr="http://school-72-khb.ucoz.ru/boy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766" y="79664"/>
            <a:ext cx="2160000" cy="198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467544" y="243419"/>
            <a:ext cx="5760640" cy="1897368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600"/>
                </a:solidFill>
                <a:latin typeface="Bookman Old Style" panose="02050604050505020204" pitchFamily="18" charset="0"/>
              </a:rPr>
              <a:t>Харчу</a:t>
            </a:r>
            <a:r>
              <a:rPr lang="uk-UA" sz="2400" b="1" dirty="0" smtClean="0">
                <a:solidFill>
                  <a:srgbClr val="008600"/>
                </a:solidFill>
                <a:latin typeface="Bookman Old Style" panose="02050604050505020204" pitchFamily="18" charset="0"/>
              </a:rPr>
              <a:t>є</a:t>
            </a:r>
            <a:r>
              <a:rPr lang="ru-RU" sz="2400" b="1" dirty="0" err="1" smtClean="0">
                <a:solidFill>
                  <a:srgbClr val="008600"/>
                </a:solidFill>
                <a:latin typeface="Bookman Old Style" panose="02050604050505020204" pitchFamily="18" charset="0"/>
              </a:rPr>
              <a:t>мось</a:t>
            </a:r>
            <a:r>
              <a:rPr lang="ru-RU" sz="2400" b="1" dirty="0" smtClean="0">
                <a:solidFill>
                  <a:srgbClr val="008600"/>
                </a:solidFill>
                <a:latin typeface="Bookman Old Style" panose="02050604050505020204" pitchFamily="18" charset="0"/>
              </a:rPr>
              <a:t> правильно, </a:t>
            </a:r>
            <a:r>
              <a:rPr lang="ru-RU" sz="2400" b="1" dirty="0" err="1" smtClean="0">
                <a:solidFill>
                  <a:srgbClr val="008600"/>
                </a:solidFill>
                <a:latin typeface="Bookman Old Style" panose="02050604050505020204" pitchFamily="18" charset="0"/>
              </a:rPr>
              <a:t>щоб</a:t>
            </a:r>
            <a:r>
              <a:rPr lang="ru-RU" sz="2400" b="1" dirty="0" smtClean="0">
                <a:solidFill>
                  <a:srgbClr val="00860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 smtClean="0">
                <a:solidFill>
                  <a:srgbClr val="008600"/>
                </a:solidFill>
                <a:latin typeface="Bookman Old Style" panose="02050604050505020204" pitchFamily="18" charset="0"/>
              </a:rPr>
              <a:t>літо</a:t>
            </a:r>
            <a:r>
              <a:rPr lang="ru-RU" sz="2400" b="1" dirty="0" smtClean="0">
                <a:solidFill>
                  <a:srgbClr val="00860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 smtClean="0">
                <a:solidFill>
                  <a:srgbClr val="008600"/>
                </a:solidFill>
                <a:latin typeface="Bookman Old Style" panose="02050604050505020204" pitchFamily="18" charset="0"/>
              </a:rPr>
              <a:t>було</a:t>
            </a:r>
            <a:r>
              <a:rPr lang="ru-RU" sz="2400" b="1" dirty="0" smtClean="0">
                <a:solidFill>
                  <a:srgbClr val="008600"/>
                </a:solidFill>
                <a:latin typeface="Bookman Old Style" panose="02050604050505020204" pitchFamily="18" charset="0"/>
              </a:rPr>
              <a:t> в </a:t>
            </a:r>
            <a:r>
              <a:rPr lang="ru-RU" sz="2400" b="1" dirty="0" err="1" smtClean="0">
                <a:solidFill>
                  <a:srgbClr val="008600"/>
                </a:solidFill>
                <a:latin typeface="Bookman Old Style" panose="02050604050505020204" pitchFamily="18" charset="0"/>
              </a:rPr>
              <a:t>радість</a:t>
            </a:r>
            <a:endParaRPr lang="ru-RU" sz="2400" b="1" dirty="0">
              <a:solidFill>
                <a:srgbClr val="008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2132855"/>
            <a:ext cx="64087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Не 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дозволяйте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вживати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дітям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 не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миті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овочі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 і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фрукти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, зелень.</a:t>
            </a:r>
            <a:endParaRPr lang="ru-RU" sz="1600" b="1" dirty="0">
              <a:solidFill>
                <a:srgbClr val="C00000"/>
              </a:solidFill>
              <a:latin typeface="Bookman Old Style" panose="02050604050505020204" pitchFamily="18" charset="0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Ягоди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, зелень,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фрукти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мити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 проточною водою.</a:t>
            </a:r>
            <a:endParaRPr lang="ru-RU" sz="1600" b="1" dirty="0">
              <a:solidFill>
                <a:srgbClr val="C00000"/>
              </a:solidFill>
              <a:latin typeface="Bookman Old Style" panose="02050604050505020204" pitchFamily="18" charset="0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Слідкуйте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 за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тим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щоб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діти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ретельно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 мили руки  з милом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після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повернення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 з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вулиці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, перед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їжею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.</a:t>
            </a:r>
            <a:endParaRPr lang="ru-RU" sz="1600" b="1" dirty="0">
              <a:solidFill>
                <a:srgbClr val="C00000"/>
              </a:solidFill>
              <a:latin typeface="Bookman Old Style" panose="02050604050505020204" pitchFamily="18" charset="0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err="1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Привчайте</a:t>
            </a:r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дітей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дотримуватися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 правил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особистої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гігієни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.</a:t>
            </a:r>
            <a:endParaRPr lang="ru-RU" sz="1600" b="1" dirty="0">
              <a:solidFill>
                <a:srgbClr val="C00000"/>
              </a:solidFill>
              <a:latin typeface="Bookman Old Style" panose="02050604050505020204" pitchFamily="18" charset="0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Дітям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 для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пиття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 давайте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кип’ячену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 воду.</a:t>
            </a:r>
            <a:endParaRPr lang="ru-RU" sz="1600" b="1" dirty="0">
              <a:solidFill>
                <a:srgbClr val="C00000"/>
              </a:solidFill>
              <a:latin typeface="Bookman Old Style" panose="02050604050505020204" pitchFamily="18" charset="0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err="1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Використовуйте</a:t>
            </a:r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в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дитячому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харчуванн</a:t>
            </a:r>
            <a:r>
              <a:rPr lang="uk-UA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і</a:t>
            </a:r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тільки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доброякісні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свіжі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продукти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.</a:t>
            </a:r>
            <a:endParaRPr lang="ru-RU" sz="1600" b="1" dirty="0">
              <a:solidFill>
                <a:srgbClr val="C00000"/>
              </a:solidFill>
              <a:latin typeface="Bookman Old Style" panose="02050604050505020204" pitchFamily="18" charset="0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Купуючи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продукти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 в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магазині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звертайте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увагу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 на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термін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реалізації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.</a:t>
            </a:r>
            <a:endParaRPr lang="ru-RU" sz="1600" b="1" dirty="0">
              <a:solidFill>
                <a:srgbClr val="C00000"/>
              </a:solidFill>
              <a:latin typeface="Bookman Old Style" panose="02050604050505020204" pitchFamily="18" charset="0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Проводьте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боротьбу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 з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комахами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гризунами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які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переносять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інфекції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…   </a:t>
            </a:r>
            <a:endParaRPr lang="ru-RU" sz="1600" b="1" dirty="0">
              <a:solidFill>
                <a:srgbClr val="C00000"/>
              </a:solidFill>
              <a:latin typeface="Bookman Old Style" panose="02050604050505020204" pitchFamily="18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3"/>
            </a:avLst>
          </a:prstGeom>
          <a:solidFill>
            <a:srgbClr val="008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1714"/>
            <a:ext cx="3004191" cy="214048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cy;&amp;acy;&amp;rcy;&amp;tcy;&amp;icy;&amp;ncy;&amp;kcy;&amp;icy; &amp;bcy;&amp;iecy;&amp;zcy;&amp;pcy;&amp;iecy;&amp;kcy;&amp;acy; &amp;mcy;&amp;acy;&amp;lcy;&amp;iecy;&amp;ncy;&amp;softcy;&amp;kcy;&amp;ocy;&amp;yicy; &amp;dcy;&amp;icy;&amp;tcy;&amp;icy;&amp;ncy;&amp;icy;&quot;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5" y="228600"/>
            <a:ext cx="2133600" cy="21336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352134" y="228600"/>
            <a:ext cx="3732033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400" b="1" u="sng" dirty="0" smtClean="0">
                <a:solidFill>
                  <a:srgbClr val="FF0000"/>
                </a:solidFill>
                <a:latin typeface="Bookman Old Style"/>
                <a:ea typeface="Times New Roman"/>
              </a:rPr>
              <a:t>Заборона: </a:t>
            </a:r>
          </a:p>
          <a:p>
            <a:pPr algn="just">
              <a:spcAft>
                <a:spcPts val="0"/>
              </a:spcAft>
            </a:pPr>
            <a:endParaRPr lang="ru-RU" sz="24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b="1" dirty="0">
                <a:solidFill>
                  <a:srgbClr val="7030A0"/>
                </a:solidFill>
                <a:latin typeface="Bookman Old Style"/>
                <a:ea typeface="Times New Roman"/>
              </a:rPr>
              <a:t>купання дітей в необладнаних місцях</a:t>
            </a:r>
            <a:r>
              <a:rPr lang="uk-UA" b="1" dirty="0" smtClean="0">
                <a:solidFill>
                  <a:srgbClr val="7030A0"/>
                </a:solidFill>
                <a:latin typeface="Bookman Old Style"/>
                <a:ea typeface="Times New Roman"/>
              </a:rPr>
              <a:t>;</a:t>
            </a:r>
            <a:endParaRPr lang="ru-RU" sz="1600" b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b="1" dirty="0">
                <a:solidFill>
                  <a:srgbClr val="7030A0"/>
                </a:solidFill>
                <a:latin typeface="Bookman Old Style"/>
                <a:ea typeface="Times New Roman"/>
              </a:rPr>
              <a:t>купання в нічний час;</a:t>
            </a:r>
            <a:endParaRPr lang="ru-RU" sz="1600" b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b="1" dirty="0">
                <a:solidFill>
                  <a:srgbClr val="7030A0"/>
                </a:solidFill>
                <a:latin typeface="Bookman Old Style"/>
                <a:ea typeface="Times New Roman"/>
              </a:rPr>
              <a:t>пірнання в невідомих місцях</a:t>
            </a:r>
            <a:r>
              <a:rPr lang="uk-UA" b="1" dirty="0" smtClean="0">
                <a:solidFill>
                  <a:srgbClr val="7030A0"/>
                </a:solidFill>
                <a:latin typeface="Bookman Old Style"/>
                <a:ea typeface="Times New Roman"/>
              </a:rPr>
              <a:t>;</a:t>
            </a: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endParaRPr lang="ru-RU" sz="1600" b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b="1" dirty="0">
                <a:solidFill>
                  <a:srgbClr val="7030A0"/>
                </a:solidFill>
                <a:latin typeface="Bookman Old Style"/>
                <a:ea typeface="Times New Roman"/>
              </a:rPr>
              <a:t>перебування дітей на територіях та місцях, що несуть загрозу життю та </a:t>
            </a:r>
            <a:r>
              <a:rPr lang="uk-UA" b="1" dirty="0" err="1">
                <a:solidFill>
                  <a:srgbClr val="7030A0"/>
                </a:solidFill>
                <a:latin typeface="Bookman Old Style"/>
                <a:ea typeface="Times New Roman"/>
              </a:rPr>
              <a:t>здоров</a:t>
            </a:r>
            <a:r>
              <a:rPr lang="ru-RU" b="1" dirty="0" smtClean="0">
                <a:solidFill>
                  <a:srgbClr val="7030A0"/>
                </a:solidFill>
                <a:latin typeface="Bookman Old Style"/>
                <a:ea typeface="Times New Roman"/>
              </a:rPr>
              <a:t>’ю</a:t>
            </a:r>
            <a:r>
              <a:rPr lang="uk-UA" b="1" dirty="0" smtClean="0">
                <a:solidFill>
                  <a:srgbClr val="7030A0"/>
                </a:solidFill>
                <a:latin typeface="Bookman Old Style"/>
                <a:ea typeface="Times New Roman"/>
              </a:rPr>
              <a:t>:</a:t>
            </a:r>
            <a:r>
              <a:rPr lang="ru-RU" sz="16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uk-UA" b="1" dirty="0">
                <a:solidFill>
                  <a:srgbClr val="7030A0"/>
                </a:solidFill>
                <a:latin typeface="Bookman Old Style"/>
                <a:ea typeface="Times New Roman"/>
                <a:cs typeface="Times New Roman"/>
              </a:rPr>
              <a:t>б</a:t>
            </a:r>
            <a:r>
              <a:rPr lang="uk-UA" b="1" dirty="0" smtClean="0">
                <a:solidFill>
                  <a:srgbClr val="7030A0"/>
                </a:solidFill>
                <a:latin typeface="Bookman Old Style"/>
                <a:ea typeface="Times New Roman"/>
                <a:cs typeface="Times New Roman"/>
              </a:rPr>
              <a:t>алкони </a:t>
            </a:r>
            <a:r>
              <a:rPr lang="uk-UA" b="1" dirty="0">
                <a:solidFill>
                  <a:srgbClr val="7030A0"/>
                </a:solidFill>
                <a:latin typeface="Bookman Old Style"/>
                <a:ea typeface="Times New Roman"/>
                <a:cs typeface="Times New Roman"/>
              </a:rPr>
              <a:t>і </a:t>
            </a:r>
            <a:r>
              <a:rPr lang="uk-UA" b="1" dirty="0" smtClean="0">
                <a:solidFill>
                  <a:srgbClr val="7030A0"/>
                </a:solidFill>
                <a:latin typeface="Bookman Old Style"/>
                <a:ea typeface="Times New Roman"/>
                <a:cs typeface="Times New Roman"/>
              </a:rPr>
              <a:t>вікна; </a:t>
            </a:r>
            <a:r>
              <a:rPr lang="uk-UA" b="1" dirty="0" err="1" smtClean="0">
                <a:solidFill>
                  <a:srgbClr val="7030A0"/>
                </a:solidFill>
                <a:latin typeface="Bookman Old Style"/>
                <a:ea typeface="Times New Roman"/>
                <a:cs typeface="Times New Roman"/>
              </a:rPr>
              <a:t>будувельні</a:t>
            </a:r>
            <a:r>
              <a:rPr lang="uk-UA" b="1" dirty="0" smtClean="0">
                <a:solidFill>
                  <a:srgbClr val="7030A0"/>
                </a:solidFill>
                <a:latin typeface="Bookman Old Style"/>
                <a:ea typeface="Times New Roman"/>
                <a:cs typeface="Times New Roman"/>
              </a:rPr>
              <a:t> майданчики, старі будинки, відкриті люки, </a:t>
            </a:r>
            <a:r>
              <a:rPr lang="uk-UA" b="1" dirty="0" err="1" smtClean="0">
                <a:solidFill>
                  <a:srgbClr val="7030A0"/>
                </a:solidFill>
                <a:latin typeface="Bookman Old Style"/>
                <a:ea typeface="Times New Roman"/>
                <a:cs typeface="Times New Roman"/>
              </a:rPr>
              <a:t>погріба</a:t>
            </a:r>
            <a:r>
              <a:rPr lang="uk-UA" b="1" dirty="0" smtClean="0">
                <a:solidFill>
                  <a:srgbClr val="7030A0"/>
                </a:solidFill>
                <a:latin typeface="Bookman Old Style"/>
                <a:ea typeface="Times New Roman"/>
                <a:cs typeface="Times New Roman"/>
              </a:rPr>
              <a:t>…</a:t>
            </a: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endParaRPr lang="uk-UA" b="1" dirty="0">
              <a:solidFill>
                <a:srgbClr val="7030A0"/>
              </a:solidFill>
              <a:latin typeface="Bookman Old Style"/>
              <a:ea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rgbClr val="7030A0"/>
                </a:solidFill>
                <a:latin typeface="Bookman Old Style"/>
                <a:ea typeface="Times New Roman"/>
                <a:cs typeface="Times New Roman"/>
              </a:rPr>
              <a:t>попередження </a:t>
            </a:r>
            <a:r>
              <a:rPr lang="uk-UA" b="1" dirty="0">
                <a:solidFill>
                  <a:srgbClr val="7030A0"/>
                </a:solidFill>
                <a:latin typeface="Bookman Old Style"/>
                <a:ea typeface="Times New Roman"/>
                <a:cs typeface="Times New Roman"/>
              </a:rPr>
              <a:t>отруєння грибами, ранніми овочами та фруктами, захворювання на ботулізм.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https://encrypted-tbn3.gstatic.com/images?q=tbn:ANd9GcQW7jObA1xbKKvoEJmnDKL5AlSoAihsiLbpWaTReuXVndEqnjntl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5" y="4149080"/>
            <a:ext cx="2133600" cy="24765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026" name="Picture 2" descr="&amp;Kcy;&amp;acy;&amp;rcy;&amp;tcy;&amp;icy;&amp;ncy;&amp;kcy;&amp;icy; &amp;pcy;&amp;ocy; &amp;zcy;&amp;acy;&amp;pcy;&amp;rcy;&amp;ocy;&amp;scy;&amp;ucy; &amp;lcy;&amp;iukcy;&amp;tcy;&amp;ncy;&amp;yacy; &amp;bcy;&amp;iecy;&amp;zcy;&amp;pcy;&amp;iecy;&amp;kcy;&amp;acy; &amp;dcy;&amp;iukcy;&amp;tcy;&amp;iecy;&amp;j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4149080"/>
            <a:ext cx="2932183" cy="2523379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3"/>
            </a:avLst>
          </a:prstGeom>
          <a:solidFill>
            <a:srgbClr val="008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 descr="http://dnz189.dnepredu.com/uploads/editor/2636/98123/sitepage_78/images/risunok15.pn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3996"/>
            <a:ext cx="2571502" cy="2231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dnz189.dnepredu.com/uploads/editor/2636/98123/sitepage_78/images/risunok16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085184"/>
            <a:ext cx="2448271" cy="16193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23528" y="343996"/>
            <a:ext cx="58326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Для походу на природу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одяг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 добирайте таким чином,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щоб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 максимально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захистити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від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укусів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 комах,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змій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кліщів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.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Пам’ятайте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що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особливо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кольорово-яскраві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комахи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привертають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 до себе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увагу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своїм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забарвленням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, і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спокусливі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малюки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тягнуться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взяти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їх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 у руки,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щоб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роздивитися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Це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небезпечно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!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Оскільки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багато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 з них є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отруйними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 видами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;</a:t>
            </a:r>
          </a:p>
          <a:p>
            <a:pPr lvl="0" algn="just">
              <a:spcAft>
                <a:spcPts val="0"/>
              </a:spcAft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В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літній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період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 голова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дитини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 повинна бути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захищена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панамою (з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натуральних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матеріалів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: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бавовна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льон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).</a:t>
            </a:r>
          </a:p>
          <a:p>
            <a:pPr lvl="0" algn="just">
              <a:spcAft>
                <a:spcPts val="0"/>
              </a:spcAft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Уникайте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 контакту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дітей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 з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незнайомими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тваринами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</a:rPr>
              <a:t> (собаками, котами)</a:t>
            </a:r>
          </a:p>
          <a:p>
            <a:pPr lvl="0" algn="just">
              <a:spcAft>
                <a:spcPts val="0"/>
              </a:spcAft>
            </a:pPr>
            <a:endParaRPr lang="ru-RU" dirty="0">
              <a:effectLst/>
              <a:latin typeface="Bookman Old Style" panose="02050604050505020204" pitchFamily="18" charset="0"/>
              <a:ea typeface="Times New Roman"/>
            </a:endParaRPr>
          </a:p>
        </p:txBody>
      </p:sp>
      <p:pic>
        <p:nvPicPr>
          <p:cNvPr id="2050" name="Picture 2" descr="&amp;Kcy;&amp;acy;&amp;rcy;&amp;tcy;&amp;icy;&amp;ncy;&amp;kcy;&amp;icy; &amp;pcy;&amp;ocy; &amp;zcy;&amp;acy;&amp;pcy;&amp;rcy;&amp;ocy;&amp;scy;&amp;ucy; &amp;lcy;&amp;iukcy;&amp;tcy;&amp;ncy;&amp;yacy; &amp;bcy;&amp;iecy;&amp;zcy;&amp;pcy;&amp;iecy;&amp;kcy;&amp;acy; &amp;dcy;&amp;iukcy;&amp;tcy;&amp;iecy;&amp;j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600" y="4653136"/>
            <a:ext cx="2577643" cy="1871976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78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3"/>
            </a:avLst>
          </a:prstGeom>
          <a:solidFill>
            <a:srgbClr val="008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395537" y="292178"/>
            <a:ext cx="3024335" cy="432048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5735" y="836712"/>
            <a:ext cx="8552529" cy="5619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571500" algn="l"/>
              </a:tabLst>
            </a:pPr>
            <a:r>
              <a:rPr lang="uk-UA" sz="1400" dirty="0" smtClean="0">
                <a:latin typeface="Bookman Old Style" panose="02050604050505020204" pitchFamily="18" charset="0"/>
                <a:ea typeface="Times New Roman"/>
              </a:rPr>
              <a:t>     Нагадуємо </a:t>
            </a:r>
            <a:r>
              <a:rPr lang="uk-UA" sz="1400" dirty="0">
                <a:latin typeface="Bookman Old Style" panose="02050604050505020204" pitchFamily="18" charset="0"/>
                <a:ea typeface="Times New Roman"/>
              </a:rPr>
              <a:t>про </a:t>
            </a:r>
            <a:r>
              <a:rPr lang="uk-UA" sz="1400" b="1" i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/>
              </a:rPr>
              <a:t>обов’язкове оформлення</a:t>
            </a:r>
            <a:r>
              <a:rPr lang="uk-UA" sz="1400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uk-UA" sz="1400" dirty="0">
                <a:latin typeface="Bookman Old Style" panose="02050604050505020204" pitchFamily="18" charset="0"/>
                <a:ea typeface="Times New Roman"/>
              </a:rPr>
              <a:t>в закладах освіти всіх типів  постійно діючого інформаційно-довідкового куточка з безпеки життєдіяльності на літній період (на видному місці) з урахуванням всіх необхідних документів, матеріалів з даного напряму роботи, особливо правил безпечного поводження біля водоймищ та на дорогах міста.</a:t>
            </a:r>
            <a:endParaRPr lang="ru-RU" sz="1400" dirty="0">
              <a:latin typeface="Bookman Old Style" panose="02050604050505020204" pitchFamily="18" charset="0"/>
              <a:ea typeface="Times New Roman"/>
            </a:endParaRPr>
          </a:p>
          <a:p>
            <a:pPr algn="ctr"/>
            <a:r>
              <a:rPr lang="ru-RU" sz="1400" dirty="0" smtClean="0"/>
              <a:t> </a:t>
            </a:r>
            <a:r>
              <a:rPr lang="ru-RU" sz="1400" b="1" u="sng" dirty="0" err="1" smtClean="0">
                <a:solidFill>
                  <a:srgbClr val="008600"/>
                </a:solidFill>
                <a:latin typeface="Bookman Old Style" panose="02050604050505020204" pitchFamily="18" charset="0"/>
              </a:rPr>
              <a:t>Нагадуємо</a:t>
            </a:r>
            <a:r>
              <a:rPr lang="ru-RU" sz="1400" b="1" u="sng" dirty="0" smtClean="0">
                <a:solidFill>
                  <a:srgbClr val="008600"/>
                </a:solidFill>
                <a:latin typeface="Bookman Old Style" panose="02050604050505020204" pitchFamily="18" charset="0"/>
              </a:rPr>
              <a:t> </a:t>
            </a:r>
            <a:r>
              <a:rPr lang="ru-RU" sz="1400" b="1" u="sng" dirty="0">
                <a:solidFill>
                  <a:srgbClr val="008600"/>
                </a:solidFill>
                <a:latin typeface="Bookman Old Style" panose="02050604050505020204" pitchFamily="18" charset="0"/>
              </a:rPr>
              <a:t>на </a:t>
            </a:r>
            <a:r>
              <a:rPr lang="ru-RU" sz="1400" b="1" u="sng" dirty="0" err="1">
                <a:solidFill>
                  <a:srgbClr val="008600"/>
                </a:solidFill>
                <a:latin typeface="Bookman Old Style" panose="02050604050505020204" pitchFamily="18" charset="0"/>
              </a:rPr>
              <a:t>систематичний</a:t>
            </a:r>
            <a:r>
              <a:rPr lang="ru-RU" sz="1400" b="1" u="sng" dirty="0">
                <a:solidFill>
                  <a:srgbClr val="008600"/>
                </a:solidFill>
                <a:latin typeface="Bookman Old Style" panose="02050604050505020204" pitchFamily="18" charset="0"/>
              </a:rPr>
              <a:t> контроль </a:t>
            </a:r>
            <a:r>
              <a:rPr lang="ru-RU" sz="1400" b="1" u="sng" dirty="0" err="1">
                <a:solidFill>
                  <a:srgbClr val="008600"/>
                </a:solidFill>
                <a:latin typeface="Bookman Old Style" panose="02050604050505020204" pitchFamily="18" charset="0"/>
              </a:rPr>
              <a:t>щодо</a:t>
            </a:r>
            <a:r>
              <a:rPr lang="ru-RU" sz="1400" b="1" u="sng" dirty="0">
                <a:solidFill>
                  <a:srgbClr val="008600"/>
                </a:solidFill>
                <a:latin typeface="Bookman Old Style" panose="02050604050505020204" pitchFamily="18" charset="0"/>
              </a:rPr>
              <a:t> </a:t>
            </a:r>
            <a:r>
              <a:rPr lang="ru-RU" sz="1400" b="1" u="sng" dirty="0" err="1">
                <a:solidFill>
                  <a:srgbClr val="008600"/>
                </a:solidFill>
                <a:latin typeface="Bookman Old Style" panose="02050604050505020204" pitchFamily="18" charset="0"/>
              </a:rPr>
              <a:t>здійснення</a:t>
            </a:r>
            <a:r>
              <a:rPr lang="ru-RU" sz="1400" b="1" u="sng" dirty="0">
                <a:solidFill>
                  <a:srgbClr val="008600"/>
                </a:solidFill>
                <a:latin typeface="Bookman Old Style" panose="02050604050505020204" pitchFamily="18" charset="0"/>
              </a:rPr>
              <a:t> </a:t>
            </a:r>
            <a:r>
              <a:rPr lang="ru-RU" sz="1400" b="1" u="sng" dirty="0" err="1">
                <a:solidFill>
                  <a:srgbClr val="008600"/>
                </a:solidFill>
                <a:latin typeface="Bookman Old Style" panose="02050604050505020204" pitchFamily="18" charset="0"/>
              </a:rPr>
              <a:t>систематичних</a:t>
            </a:r>
            <a:r>
              <a:rPr lang="ru-RU" sz="1400" b="1" u="sng" dirty="0">
                <a:solidFill>
                  <a:srgbClr val="008600"/>
                </a:solidFill>
                <a:latin typeface="Bookman Old Style" panose="02050604050505020204" pitchFamily="18" charset="0"/>
              </a:rPr>
              <a:t> </a:t>
            </a:r>
            <a:r>
              <a:rPr lang="ru-RU" sz="1400" b="1" u="sng" dirty="0" err="1">
                <a:solidFill>
                  <a:srgbClr val="008600"/>
                </a:solidFill>
                <a:latin typeface="Bookman Old Style" panose="02050604050505020204" pitchFamily="18" charset="0"/>
              </a:rPr>
              <a:t>санітарно-гігієнічних</a:t>
            </a:r>
            <a:r>
              <a:rPr lang="ru-RU" sz="1400" b="1" u="sng" dirty="0">
                <a:solidFill>
                  <a:srgbClr val="008600"/>
                </a:solidFill>
                <a:latin typeface="Bookman Old Style" panose="02050604050505020204" pitchFamily="18" charset="0"/>
              </a:rPr>
              <a:t> </a:t>
            </a:r>
            <a:r>
              <a:rPr lang="ru-RU" sz="1400" b="1" u="sng" dirty="0" err="1">
                <a:solidFill>
                  <a:srgbClr val="008600"/>
                </a:solidFill>
                <a:latin typeface="Bookman Old Style" panose="02050604050505020204" pitchFamily="18" charset="0"/>
              </a:rPr>
              <a:t>заходів</a:t>
            </a:r>
            <a:r>
              <a:rPr lang="ru-RU" sz="1400" b="1" u="sng" dirty="0">
                <a:solidFill>
                  <a:srgbClr val="008600"/>
                </a:solidFill>
                <a:latin typeface="Bookman Old Style" panose="02050604050505020204" pitchFamily="18" charset="0"/>
              </a:rPr>
              <a:t> й </a:t>
            </a:r>
            <a:r>
              <a:rPr lang="ru-RU" sz="1400" b="1" u="sng" dirty="0" err="1">
                <a:solidFill>
                  <a:srgbClr val="008600"/>
                </a:solidFill>
                <a:latin typeface="Bookman Old Style" panose="02050604050505020204" pitchFamily="18" charset="0"/>
              </a:rPr>
              <a:t>просвітницької</a:t>
            </a:r>
            <a:r>
              <a:rPr lang="ru-RU" sz="1400" b="1" u="sng" dirty="0">
                <a:solidFill>
                  <a:srgbClr val="008600"/>
                </a:solidFill>
                <a:latin typeface="Bookman Old Style" panose="02050604050505020204" pitchFamily="18" charset="0"/>
              </a:rPr>
              <a:t> </a:t>
            </a:r>
            <a:r>
              <a:rPr lang="ru-RU" sz="1400" b="1" u="sng" dirty="0" err="1">
                <a:solidFill>
                  <a:srgbClr val="008600"/>
                </a:solidFill>
                <a:latin typeface="Bookman Old Style" panose="02050604050505020204" pitchFamily="18" charset="0"/>
              </a:rPr>
              <a:t>роботи</a:t>
            </a:r>
            <a:r>
              <a:rPr lang="ru-RU" sz="1400" b="1" u="sng" dirty="0">
                <a:solidFill>
                  <a:srgbClr val="008600"/>
                </a:solidFill>
                <a:latin typeface="Bookman Old Style" panose="02050604050505020204" pitchFamily="18" charset="0"/>
              </a:rPr>
              <a:t> в </a:t>
            </a:r>
            <a:r>
              <a:rPr lang="ru-RU" sz="1400" b="1" u="sng" dirty="0" err="1">
                <a:solidFill>
                  <a:srgbClr val="008600"/>
                </a:solidFill>
                <a:latin typeface="Bookman Old Style" panose="02050604050505020204" pitchFamily="18" charset="0"/>
              </a:rPr>
              <a:t>навчальних</a:t>
            </a:r>
            <a:r>
              <a:rPr lang="ru-RU" sz="1400" b="1" u="sng" dirty="0">
                <a:solidFill>
                  <a:srgbClr val="008600"/>
                </a:solidFill>
                <a:latin typeface="Bookman Old Style" panose="02050604050505020204" pitchFamily="18" charset="0"/>
              </a:rPr>
              <a:t> закладах у </a:t>
            </a:r>
            <a:r>
              <a:rPr lang="ru-RU" sz="1400" b="1" u="sng" dirty="0" err="1">
                <a:solidFill>
                  <a:srgbClr val="008600"/>
                </a:solidFill>
                <a:latin typeface="Bookman Old Style" panose="02050604050505020204" pitchFamily="18" charset="0"/>
              </a:rPr>
              <a:t>літній</a:t>
            </a:r>
            <a:r>
              <a:rPr lang="ru-RU" sz="1400" b="1" u="sng" dirty="0">
                <a:solidFill>
                  <a:srgbClr val="008600"/>
                </a:solidFill>
                <a:latin typeface="Bookman Old Style" panose="02050604050505020204" pitchFamily="18" charset="0"/>
              </a:rPr>
              <a:t>  </a:t>
            </a:r>
            <a:r>
              <a:rPr lang="ru-RU" sz="1400" b="1" u="sng" dirty="0" err="1" smtClean="0">
                <a:solidFill>
                  <a:srgbClr val="008600"/>
                </a:solidFill>
                <a:latin typeface="Bookman Old Style" panose="02050604050505020204" pitchFamily="18" charset="0"/>
              </a:rPr>
              <a:t>оздоровчий</a:t>
            </a:r>
            <a:r>
              <a:rPr lang="ru-RU" sz="1400" b="1" u="sng" dirty="0" smtClean="0">
                <a:solidFill>
                  <a:srgbClr val="008600"/>
                </a:solidFill>
                <a:latin typeface="Bookman Old Style" panose="02050604050505020204" pitchFamily="18" charset="0"/>
              </a:rPr>
              <a:t> </a:t>
            </a:r>
            <a:r>
              <a:rPr lang="ru-RU" sz="1400" b="1" u="sng" dirty="0" err="1" smtClean="0">
                <a:solidFill>
                  <a:srgbClr val="008600"/>
                </a:solidFill>
                <a:latin typeface="Bookman Old Style" panose="02050604050505020204" pitchFamily="18" charset="0"/>
              </a:rPr>
              <a:t>період</a:t>
            </a:r>
            <a:r>
              <a:rPr lang="ru-RU" sz="1400" b="1" u="sng" dirty="0" smtClean="0">
                <a:solidFill>
                  <a:srgbClr val="008600"/>
                </a:solidFill>
                <a:latin typeface="Bookman Old Style" panose="02050604050505020204" pitchFamily="18" charset="0"/>
              </a:rPr>
              <a:t> </a:t>
            </a:r>
            <a:r>
              <a:rPr lang="ru-RU" sz="1400" b="1" u="sng" dirty="0">
                <a:solidFill>
                  <a:srgbClr val="008600"/>
                </a:solidFill>
                <a:latin typeface="Bookman Old Style" panose="02050604050505020204" pitchFamily="18" charset="0"/>
              </a:rPr>
              <a:t>2017 року, а </a:t>
            </a:r>
            <a:r>
              <a:rPr lang="ru-RU" sz="1400" b="1" u="sng" dirty="0" err="1">
                <a:solidFill>
                  <a:srgbClr val="008600"/>
                </a:solidFill>
                <a:latin typeface="Bookman Old Style" panose="02050604050505020204" pitchFamily="18" charset="0"/>
              </a:rPr>
              <a:t>саме</a:t>
            </a:r>
            <a:r>
              <a:rPr lang="ru-RU" sz="1400" dirty="0">
                <a:latin typeface="Bookman Old Style" panose="02050604050505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Bookman Old Style" panose="02050604050505020204" pitchFamily="18" charset="0"/>
              </a:rPr>
              <a:t>-</a:t>
            </a:r>
            <a:r>
              <a:rPr lang="ru-RU" sz="1400" dirty="0" err="1" smtClean="0">
                <a:latin typeface="Bookman Old Style" panose="02050604050505020204" pitchFamily="18" charset="0"/>
              </a:rPr>
              <a:t>здійснення</a:t>
            </a:r>
            <a:r>
              <a:rPr lang="ru-RU" sz="1400" dirty="0" smtClean="0"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latin typeface="Bookman Old Style" panose="02050604050505020204" pitchFamily="18" charset="0"/>
              </a:rPr>
              <a:t>заходів</a:t>
            </a:r>
            <a:r>
              <a:rPr lang="ru-RU" sz="1400" dirty="0"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latin typeface="Bookman Old Style" panose="02050604050505020204" pitchFamily="18" charset="0"/>
              </a:rPr>
              <a:t>боротьби</a:t>
            </a:r>
            <a:r>
              <a:rPr lang="ru-RU" sz="1400" dirty="0"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latin typeface="Bookman Old Style" panose="02050604050505020204" pitchFamily="18" charset="0"/>
              </a:rPr>
              <a:t>зі</a:t>
            </a:r>
            <a:r>
              <a:rPr lang="ru-RU" sz="1400" dirty="0"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latin typeface="Bookman Old Style" panose="02050604050505020204" pitchFamily="18" charset="0"/>
              </a:rPr>
              <a:t>шкідливими</a:t>
            </a:r>
            <a:r>
              <a:rPr lang="ru-RU" sz="1400" dirty="0"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latin typeface="Bookman Old Style" panose="02050604050505020204" pitchFamily="18" charset="0"/>
              </a:rPr>
              <a:t>карантинними</a:t>
            </a:r>
            <a:r>
              <a:rPr lang="ru-RU" sz="1400" dirty="0"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latin typeface="Bookman Old Style" panose="02050604050505020204" pitchFamily="18" charset="0"/>
              </a:rPr>
              <a:t>рослинами</a:t>
            </a:r>
            <a:r>
              <a:rPr lang="ru-RU" sz="1400" dirty="0">
                <a:latin typeface="Bookman Old Style" panose="02050604050505020204" pitchFamily="18" charset="0"/>
              </a:rPr>
              <a:t> та </a:t>
            </a:r>
            <a:r>
              <a:rPr lang="ru-RU" sz="1400" dirty="0" err="1">
                <a:latin typeface="Bookman Old Style" panose="02050604050505020204" pitchFamily="18" charset="0"/>
              </a:rPr>
              <a:t>бур’янами</a:t>
            </a:r>
            <a:r>
              <a:rPr lang="ru-RU" sz="1400" dirty="0">
                <a:latin typeface="Bookman Old Style" panose="02050604050505020204" pitchFamily="18" charset="0"/>
              </a:rPr>
              <a:t> на </a:t>
            </a:r>
            <a:r>
              <a:rPr lang="ru-RU" sz="1400" dirty="0" err="1">
                <a:latin typeface="Bookman Old Style" panose="02050604050505020204" pitchFamily="18" charset="0"/>
              </a:rPr>
              <a:t>територіях</a:t>
            </a:r>
            <a:r>
              <a:rPr lang="ru-RU" sz="1400" dirty="0"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latin typeface="Bookman Old Style" panose="02050604050505020204" pitchFamily="18" charset="0"/>
              </a:rPr>
              <a:t>навчальних</a:t>
            </a:r>
            <a:r>
              <a:rPr lang="ru-RU" sz="1400" dirty="0"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latin typeface="Bookman Old Style" panose="02050604050505020204" pitchFamily="18" charset="0"/>
              </a:rPr>
              <a:t>закладів</a:t>
            </a:r>
            <a:r>
              <a:rPr lang="ru-RU" sz="1400" dirty="0">
                <a:latin typeface="Bookman Old Style" panose="02050604050505020204" pitchFamily="18" charset="0"/>
              </a:rPr>
              <a:t> і </a:t>
            </a:r>
            <a:r>
              <a:rPr lang="ru-RU" sz="1400" dirty="0" err="1">
                <a:latin typeface="Bookman Old Style" panose="02050604050505020204" pitchFamily="18" charset="0"/>
              </a:rPr>
              <a:t>біля</a:t>
            </a:r>
            <a:r>
              <a:rPr lang="ru-RU" sz="1400" dirty="0">
                <a:latin typeface="Bookman Old Style" panose="02050604050505020204" pitchFamily="18" charset="0"/>
              </a:rPr>
              <a:t> них;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Bookman Old Style" panose="02050604050505020204" pitchFamily="18" charset="0"/>
              </a:rPr>
              <a:t>-</a:t>
            </a:r>
            <a:r>
              <a:rPr lang="ru-RU" sz="1400" dirty="0" err="1" smtClean="0">
                <a:latin typeface="Bookman Old Style" panose="02050604050505020204" pitchFamily="18" charset="0"/>
              </a:rPr>
              <a:t>попередження</a:t>
            </a:r>
            <a:r>
              <a:rPr lang="ru-RU" sz="1400" dirty="0" smtClean="0"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latin typeface="Bookman Old Style" panose="02050604050505020204" pitchFamily="18" charset="0"/>
              </a:rPr>
              <a:t>отруєння</a:t>
            </a:r>
            <a:r>
              <a:rPr lang="ru-RU" sz="1400" dirty="0"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latin typeface="Bookman Old Style" panose="02050604050505020204" pitchFamily="18" charset="0"/>
              </a:rPr>
              <a:t>дикорослими</a:t>
            </a:r>
            <a:r>
              <a:rPr lang="ru-RU" sz="1400" dirty="0">
                <a:latin typeface="Bookman Old Style" panose="02050604050505020204" pitchFamily="18" charset="0"/>
              </a:rPr>
              <a:t> грибами;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Bookman Old Style" panose="02050604050505020204" pitchFamily="18" charset="0"/>
              </a:rPr>
              <a:t>-</a:t>
            </a:r>
            <a:r>
              <a:rPr lang="ru-RU" sz="1400" dirty="0" err="1" smtClean="0">
                <a:latin typeface="Bookman Old Style" panose="02050604050505020204" pitchFamily="18" charset="0"/>
              </a:rPr>
              <a:t>попередження</a:t>
            </a:r>
            <a:r>
              <a:rPr lang="ru-RU" sz="1400" dirty="0" smtClean="0"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latin typeface="Bookman Old Style" panose="02050604050505020204" pitchFamily="18" charset="0"/>
              </a:rPr>
              <a:t>захворювання</a:t>
            </a:r>
            <a:r>
              <a:rPr lang="ru-RU" sz="1400" dirty="0">
                <a:latin typeface="Bookman Old Style" panose="02050604050505020204" pitchFamily="18" charset="0"/>
              </a:rPr>
              <a:t> на </a:t>
            </a:r>
            <a:r>
              <a:rPr lang="ru-RU" sz="1400" dirty="0" err="1">
                <a:latin typeface="Bookman Old Style" panose="02050604050505020204" pitchFamily="18" charset="0"/>
              </a:rPr>
              <a:t>ботулізм</a:t>
            </a:r>
            <a:r>
              <a:rPr lang="ru-RU" sz="1400" dirty="0" smtClean="0">
                <a:latin typeface="Bookman Old Style" panose="02050604050505020204" pitchFamily="18" charset="0"/>
              </a:rPr>
              <a:t>;</a:t>
            </a:r>
            <a:endParaRPr lang="ru-RU" sz="1400" dirty="0">
              <a:latin typeface="Bookman Old Style" panose="020506040505050202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Bookman Old Style" panose="02050604050505020204" pitchFamily="18" charset="0"/>
              </a:rPr>
              <a:t>-</a:t>
            </a:r>
            <a:r>
              <a:rPr lang="ru-RU" sz="1400" dirty="0" err="1" smtClean="0">
                <a:latin typeface="Bookman Old Style" panose="02050604050505020204" pitchFamily="18" charset="0"/>
              </a:rPr>
              <a:t>дотримання</a:t>
            </a:r>
            <a:r>
              <a:rPr lang="ru-RU" sz="1400" dirty="0" smtClean="0"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latin typeface="Bookman Old Style" panose="02050604050505020204" pitchFamily="18" charset="0"/>
              </a:rPr>
              <a:t>протиепідемічного</a:t>
            </a:r>
            <a:r>
              <a:rPr lang="ru-RU" sz="1400" dirty="0">
                <a:latin typeface="Bookman Old Style" panose="02050604050505020204" pitchFamily="18" charset="0"/>
              </a:rPr>
              <a:t> режиму в закладах </a:t>
            </a:r>
            <a:r>
              <a:rPr lang="ru-RU" sz="1400" dirty="0" err="1">
                <a:latin typeface="Bookman Old Style" panose="02050604050505020204" pitchFamily="18" charset="0"/>
              </a:rPr>
              <a:t>освіти</a:t>
            </a:r>
            <a:r>
              <a:rPr lang="ru-RU" sz="1400" dirty="0">
                <a:latin typeface="Bookman Old Style" panose="02050604050505020204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Bookman Old Style" panose="02050604050505020204" pitchFamily="18" charset="0"/>
              </a:rPr>
              <a:t>-</a:t>
            </a:r>
            <a:r>
              <a:rPr lang="ru-RU" sz="1400" dirty="0" err="1" smtClean="0">
                <a:latin typeface="Bookman Old Style" panose="02050604050505020204" pitchFamily="18" charset="0"/>
              </a:rPr>
              <a:t>наявність</a:t>
            </a:r>
            <a:r>
              <a:rPr lang="ru-RU" sz="1400" dirty="0" smtClean="0"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latin typeface="Bookman Old Style" panose="02050604050505020204" pitchFamily="18" charset="0"/>
              </a:rPr>
              <a:t>мийних</a:t>
            </a:r>
            <a:r>
              <a:rPr lang="ru-RU" sz="1400" dirty="0">
                <a:latin typeface="Bookman Old Style" panose="02050604050505020204" pitchFamily="18" charset="0"/>
              </a:rPr>
              <a:t> та </a:t>
            </a:r>
            <a:r>
              <a:rPr lang="ru-RU" sz="1400" dirty="0" err="1">
                <a:latin typeface="Bookman Old Style" panose="02050604050505020204" pitchFamily="18" charset="0"/>
              </a:rPr>
              <a:t>дезінфекційних</a:t>
            </a:r>
            <a:r>
              <a:rPr lang="ru-RU" sz="1400" dirty="0"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latin typeface="Bookman Old Style" panose="02050604050505020204" pitchFamily="18" charset="0"/>
              </a:rPr>
              <a:t>засобів</a:t>
            </a:r>
            <a:r>
              <a:rPr lang="ru-RU" sz="1400" dirty="0">
                <a:latin typeface="Bookman Old Style" panose="02050604050505020204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Bookman Old Style" panose="02050604050505020204" pitchFamily="18" charset="0"/>
              </a:rPr>
              <a:t>-</a:t>
            </a:r>
            <a:r>
              <a:rPr lang="ru-RU" sz="1400" dirty="0" err="1" smtClean="0">
                <a:latin typeface="Bookman Old Style" panose="02050604050505020204" pitchFamily="18" charset="0"/>
              </a:rPr>
              <a:t>підвищення</a:t>
            </a:r>
            <a:r>
              <a:rPr lang="ru-RU" sz="1400" dirty="0" smtClean="0"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latin typeface="Bookman Old Style" panose="02050604050505020204" pitchFamily="18" charset="0"/>
              </a:rPr>
              <a:t>якості</a:t>
            </a:r>
            <a:r>
              <a:rPr lang="ru-RU" sz="1400" dirty="0"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latin typeface="Bookman Old Style" panose="02050604050505020204" pitchFamily="18" charset="0"/>
              </a:rPr>
              <a:t>профілактичних</a:t>
            </a:r>
            <a:r>
              <a:rPr lang="ru-RU" sz="1400" dirty="0"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latin typeface="Bookman Old Style" panose="02050604050505020204" pitchFamily="18" charset="0"/>
              </a:rPr>
              <a:t>заходів</a:t>
            </a:r>
            <a:r>
              <a:rPr lang="ru-RU" sz="1400" dirty="0"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latin typeface="Bookman Old Style" panose="02050604050505020204" pitchFamily="18" charset="0"/>
              </a:rPr>
              <a:t>іксодових</a:t>
            </a:r>
            <a:r>
              <a:rPr lang="ru-RU" sz="1400" dirty="0"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latin typeface="Bookman Old Style" panose="02050604050505020204" pitchFamily="18" charset="0"/>
              </a:rPr>
              <a:t>кліщових</a:t>
            </a:r>
            <a:r>
              <a:rPr lang="ru-RU" sz="1400" dirty="0"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latin typeface="Bookman Old Style" panose="02050604050505020204" pitchFamily="18" charset="0"/>
              </a:rPr>
              <a:t>бореліозів</a:t>
            </a:r>
            <a:r>
              <a:rPr lang="ru-RU" sz="1400" dirty="0">
                <a:latin typeface="Bookman Old Style" panose="02050604050505020204" pitchFamily="18" charset="0"/>
              </a:rPr>
              <a:t> (у </a:t>
            </a:r>
            <a:r>
              <a:rPr lang="ru-RU" sz="1400" dirty="0" err="1">
                <a:latin typeface="Bookman Old Style" panose="02050604050505020204" pitchFamily="18" charset="0"/>
              </a:rPr>
              <a:t>період</a:t>
            </a:r>
            <a:r>
              <a:rPr lang="ru-RU" sz="1400" dirty="0"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latin typeface="Bookman Old Style" panose="02050604050505020204" pitchFamily="18" charset="0"/>
              </a:rPr>
              <a:t>активності</a:t>
            </a:r>
            <a:r>
              <a:rPr lang="ru-RU" sz="1400" dirty="0"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latin typeface="Bookman Old Style" panose="02050604050505020204" pitchFamily="18" charset="0"/>
              </a:rPr>
              <a:t>кліщів</a:t>
            </a:r>
            <a:r>
              <a:rPr lang="ru-RU" sz="1400" dirty="0">
                <a:latin typeface="Bookman Old Style" panose="02050604050505020204" pitchFamily="18" charset="0"/>
              </a:rPr>
              <a:t> на </a:t>
            </a:r>
            <a:r>
              <a:rPr lang="ru-RU" sz="1400" dirty="0" err="1">
                <a:latin typeface="Bookman Old Style" panose="02050604050505020204" pitchFamily="18" charset="0"/>
              </a:rPr>
              <a:t>обмежувальних</a:t>
            </a:r>
            <a:r>
              <a:rPr lang="ru-RU" sz="1400" dirty="0"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latin typeface="Bookman Old Style" panose="02050604050505020204" pitchFamily="18" charset="0"/>
              </a:rPr>
              <a:t>територіях</a:t>
            </a:r>
            <a:r>
              <a:rPr lang="ru-RU" sz="1400" dirty="0">
                <a:latin typeface="Bookman Old Style" panose="02050604050505020204" pitchFamily="18" charset="0"/>
              </a:rPr>
              <a:t>, у </a:t>
            </a:r>
            <a:r>
              <a:rPr lang="ru-RU" sz="1400" dirty="0" err="1">
                <a:latin typeface="Bookman Old Style" panose="02050604050505020204" pitchFamily="18" charset="0"/>
              </a:rPr>
              <a:t>місцях</a:t>
            </a:r>
            <a:r>
              <a:rPr lang="ru-RU" sz="1400" dirty="0"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latin typeface="Bookman Old Style" panose="02050604050505020204" pitchFamily="18" charset="0"/>
              </a:rPr>
              <a:t>скупчення</a:t>
            </a:r>
            <a:r>
              <a:rPr lang="ru-RU" sz="1400" dirty="0"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latin typeface="Bookman Old Style" panose="02050604050505020204" pitchFamily="18" charset="0"/>
              </a:rPr>
              <a:t>великої</a:t>
            </a:r>
            <a:r>
              <a:rPr lang="ru-RU" sz="1400" dirty="0"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latin typeface="Bookman Old Style" panose="02050604050505020204" pitchFamily="18" charset="0"/>
              </a:rPr>
              <a:t>кількості</a:t>
            </a:r>
            <a:r>
              <a:rPr lang="ru-RU" sz="1400" dirty="0">
                <a:latin typeface="Bookman Old Style" panose="02050604050505020204" pitchFamily="18" charset="0"/>
              </a:rPr>
              <a:t> людей – у закладах, на </a:t>
            </a:r>
            <a:r>
              <a:rPr lang="ru-RU" sz="1400" dirty="0" err="1">
                <a:latin typeface="Bookman Old Style" panose="02050604050505020204" pitchFamily="18" charset="0"/>
              </a:rPr>
              <a:t>майданчиках</a:t>
            </a:r>
            <a:r>
              <a:rPr lang="ru-RU" sz="1400" dirty="0">
                <a:latin typeface="Bookman Old Style" panose="02050604050505020204" pitchFamily="18" charset="0"/>
              </a:rPr>
              <a:t>, </a:t>
            </a:r>
            <a:r>
              <a:rPr lang="ru-RU" sz="1400" dirty="0" err="1">
                <a:latin typeface="Bookman Old Style" panose="02050604050505020204" pitchFamily="18" charset="0"/>
              </a:rPr>
              <a:t>тощо</a:t>
            </a:r>
            <a:r>
              <a:rPr lang="ru-RU" sz="1400" dirty="0">
                <a:latin typeface="Bookman Old Style" panose="02050604050505020204" pitchFamily="18" charset="0"/>
              </a:rPr>
              <a:t>); </a:t>
            </a:r>
            <a:r>
              <a:rPr lang="ru-RU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звернути</a:t>
            </a: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увагу</a:t>
            </a: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на </a:t>
            </a:r>
            <a:r>
              <a:rPr lang="ru-RU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важливість</a:t>
            </a: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негайного</a:t>
            </a: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звертання</a:t>
            </a: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до </a:t>
            </a:r>
            <a:r>
              <a:rPr lang="ru-RU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лікаря-інфекціоніста</a:t>
            </a: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при </a:t>
            </a:r>
            <a:r>
              <a:rPr lang="ru-RU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появі</a:t>
            </a: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симптомів</a:t>
            </a: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незалежно</a:t>
            </a: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від</a:t>
            </a: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самопочуття</a:t>
            </a: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пацієнта</a:t>
            </a: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, </a:t>
            </a:r>
            <a:r>
              <a:rPr lang="ru-RU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причому</a:t>
            </a: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навіть</a:t>
            </a: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у тих </a:t>
            </a:r>
            <a:r>
              <a:rPr lang="ru-RU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випадках</a:t>
            </a: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, коли </a:t>
            </a:r>
            <a:r>
              <a:rPr lang="ru-RU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кліщ</a:t>
            </a: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був</a:t>
            </a: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швидко</a:t>
            </a: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видалений</a:t>
            </a: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з </a:t>
            </a:r>
            <a:r>
              <a:rPr lang="ru-RU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поверхні</a:t>
            </a: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тіла</a:t>
            </a: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3862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3"/>
            </a:avLst>
          </a:prstGeom>
          <a:solidFill>
            <a:srgbClr val="008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395536" y="476672"/>
            <a:ext cx="2664296" cy="1706488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Перевірте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себе!!!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58" y="2659943"/>
            <a:ext cx="2709652" cy="202962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&amp;Kcy;&amp;acy;&amp;rcy;&amp;tcy;&amp;icy;&amp;ncy;&amp;kcy;&amp;icy; &amp;pcy;&amp;ocy; &amp;zcy;&amp;acy;&amp;pcy;&amp;rcy;&amp;ocy;&amp;scy;&amp;ucy; &amp;kcy;&amp;acy;&amp;rcy;&amp;tcy;&amp;icy;&amp;ncy;&amp;kcy;&amp;icy; &amp;kcy;&amp;lcy;&amp;iecy;&amp;shchcy;&amp;acy; &amp;ecy;&amp;ncy;&amp;tscy;&amp;iecy;&amp;fcy;&amp;acy;&amp;lcy;&amp;icy;&amp;tcy;&amp;ncy;&amp;ocy;&amp;gcy;&amp;o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354562" cy="2377822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880312"/>
            <a:ext cx="2590800" cy="176212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36967"/>
            <a:ext cx="2619375" cy="17526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24" y="5259148"/>
            <a:ext cx="1674865" cy="138328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028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3"/>
            </a:avLst>
          </a:prstGeom>
          <a:solidFill>
            <a:srgbClr val="008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5544615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947086"/>
            <a:ext cx="3672408" cy="3754660"/>
          </a:xfrm>
          <a:prstGeom prst="rect">
            <a:avLst/>
          </a:prstGeom>
        </p:spPr>
      </p:pic>
      <p:sp>
        <p:nvSpPr>
          <p:cNvPr id="5" name="Волна 4"/>
          <p:cNvSpPr/>
          <p:nvPr/>
        </p:nvSpPr>
        <p:spPr>
          <a:xfrm>
            <a:off x="395536" y="476672"/>
            <a:ext cx="2664296" cy="1706488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Перевірте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себе!!!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036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3"/>
            </a:avLst>
          </a:prstGeom>
          <a:solidFill>
            <a:srgbClr val="008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710550" y="3776600"/>
            <a:ext cx="2016224" cy="630969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ОМЕЛА</a:t>
            </a:r>
            <a:endParaRPr lang="ru-RU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631070" y="2412778"/>
            <a:ext cx="2016224" cy="648072"/>
          </a:xfrm>
          <a:prstGeom prst="up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ЦИКУТА</a:t>
            </a:r>
            <a:endParaRPr lang="ru-RU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>
            <a:off x="3507065" y="5013176"/>
            <a:ext cx="2145054" cy="648072"/>
          </a:xfrm>
          <a:prstGeom prst="up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НАПЕРСТЯНКА</a:t>
            </a:r>
            <a:endParaRPr lang="ru-RU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6450576" y="2446242"/>
            <a:ext cx="2016224" cy="648072"/>
          </a:xfrm>
          <a:prstGeom prst="up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БЛЕКОТА</a:t>
            </a:r>
            <a:endParaRPr lang="ru-RU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6450576" y="3708458"/>
            <a:ext cx="2016224" cy="630969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БОРЩОВИК</a:t>
            </a:r>
            <a:endParaRPr lang="ru-RU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347864" y="332656"/>
            <a:ext cx="2304255" cy="1800200"/>
          </a:xfrm>
          <a:prstGeom prst="horizontalScroll">
            <a:avLst/>
          </a:prstGeom>
          <a:solidFill>
            <a:srgbClr val="D1F1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ДРУЗІ ЧИ ВОРОГИ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???</a:t>
            </a:r>
            <a:endParaRPr lang="ru-RU" sz="2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Picture 2" descr="C:\Users\Olesya\Desktop\отруйні рослини\blekota-chor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38" y="261862"/>
            <a:ext cx="2882306" cy="2150917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Olesya\Desktop\отруйні рослини\борщовик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313" y="4407569"/>
            <a:ext cx="2952750" cy="2219325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Olesya\Desktop\отруйні рослини\напертянка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12778"/>
            <a:ext cx="2592287" cy="2456381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Olesya\Desktop\отруйні рослини\цикута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4" y="232848"/>
            <a:ext cx="2857500" cy="2143125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Olesya\Desktop\отруйні рослини\омела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3" y="4509120"/>
            <a:ext cx="2957457" cy="222459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42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3"/>
            </a:avLst>
          </a:prstGeom>
          <a:solidFill>
            <a:srgbClr val="008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497750"/>
            <a:ext cx="3744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 Наперстянка</a:t>
            </a:r>
            <a:endParaRPr lang="ru-RU" sz="3200" b="1" i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" name="Picture 2" descr="http://img1.liveinternet.ru/images/attach/c/2/64/178/64178079_1284824064_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733925"/>
            <a:ext cx="1385317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1.liveinternet.ru/images/attach/c/2/64/178/64178079_1284824064_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20" y="102885"/>
            <a:ext cx="1224136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презентации\отруйні рослини\наперстянка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92" y="3284984"/>
            <a:ext cx="4201151" cy="313886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резентации\отруйні рослини\наперстянка-пурпурная-в-саду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507" y="497749"/>
            <a:ext cx="2836725" cy="423617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384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cf31ce72c7dd72eff703c9a649b9da22c4687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882</Words>
  <Application>Microsoft Office PowerPoint</Application>
  <PresentationFormat>Экран (4:3)</PresentationFormat>
  <Paragraphs>94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Зеленая планета Земля</dc:title>
  <dc:subject>шаблон для презентации</dc:subject>
  <dc:creator>Антонина</dc:creator>
  <cp:keywords>шаблон для презентации по экология, шаблон для презентации о планете Земля, красивый шаблон для презентации, шаблон для презентации в зеленых тонах </cp:keywords>
  <cp:lastModifiedBy>Olesya</cp:lastModifiedBy>
  <cp:revision>49</cp:revision>
  <dcterms:created xsi:type="dcterms:W3CDTF">2014-09-12T18:40:23Z</dcterms:created>
  <dcterms:modified xsi:type="dcterms:W3CDTF">2017-06-08T06:22:30Z</dcterms:modified>
</cp:coreProperties>
</file>