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sldIdLst>
    <p:sldId id="256" r:id="rId2"/>
    <p:sldId id="257" r:id="rId3"/>
    <p:sldId id="271" r:id="rId4"/>
    <p:sldId id="269" r:id="rId5"/>
    <p:sldId id="270" r:id="rId6"/>
    <p:sldId id="268" r:id="rId7"/>
    <p:sldId id="267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CCA485-1EC2-4BE5-A875-13AC91C097EE}">
          <p14:sldIdLst>
            <p14:sldId id="256"/>
            <p14:sldId id="257"/>
            <p14:sldId id="271"/>
            <p14:sldId id="269"/>
          </p14:sldIdLst>
        </p14:section>
        <p14:section name="Раздел без заголовка" id="{68651F4E-166D-4A9F-AAD1-12019531FB97}">
          <p14:sldIdLst>
            <p14:sldId id="270"/>
            <p14:sldId id="268"/>
            <p14:sldId id="267"/>
            <p14:sldId id="266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0066"/>
    <a:srgbClr val="080808"/>
    <a:srgbClr val="660033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sz="4000" dirty="0" err="1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</a:rPr>
              <a:t>Результати</a:t>
            </a:r>
            <a:r>
              <a:rPr lang="ru-RU" sz="40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</a:rPr>
              <a:t>корекційної</a:t>
            </a:r>
            <a:r>
              <a:rPr lang="ru-RU" sz="4000" baseline="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</a:rPr>
              <a:t> </a:t>
            </a:r>
            <a:r>
              <a:rPr lang="uk-UA" sz="4000" baseline="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</a:rPr>
              <a:t>роботи</a:t>
            </a:r>
            <a:endParaRPr lang="ru-RU" sz="4000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Garamond" panose="020204040303010108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45975558649778E-2"/>
          <c:y val="0.12980246342707108"/>
          <c:w val="0.91354025953018114"/>
          <c:h val="0.552339411152141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 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  <a:bevelB/>
              <a:contourClr>
                <a:schemeClr val="tx1">
                  <a:lumMod val="95000"/>
                  <a:lumOff val="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5762502526887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F9-45EB-8948-3988D71FB3FF}"/>
                </c:ext>
              </c:extLst>
            </c:dLbl>
            <c:dLbl>
              <c:idx val="1"/>
              <c:layout>
                <c:manualLayout>
                  <c:x val="-1.2597806592918294E-2"/>
                  <c:y val="-5.91093844758284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F9-45EB-8948-3988D71FB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onotype Corsiva" panose="03010101010201010101" pitchFamily="66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початок року</c:v>
                </c:pt>
                <c:pt idx="1">
                  <c:v>кінець року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0.06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0DF9-45EB-8948-3988D71FB3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 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  <a:bevelB w="25400"/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/>
                <a:bevelB w="25400"/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DF9-45EB-8948-3988D71FB3FF}"/>
              </c:ext>
            </c:extLst>
          </c:dPt>
          <c:dLbls>
            <c:dLbl>
              <c:idx val="0"/>
              <c:layout>
                <c:manualLayout>
                  <c:x val="5.039122637167299E-3"/>
                  <c:y val="-9.8515640793046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F9-45EB-8948-3988D71FB3FF}"/>
                </c:ext>
              </c:extLst>
            </c:dLbl>
            <c:dLbl>
              <c:idx val="1"/>
              <c:layout>
                <c:manualLayout>
                  <c:x val="0"/>
                  <c:y val="-1.77328153427483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F9-45EB-8948-3988D71FB3FF}"/>
                </c:ext>
              </c:extLst>
            </c:dLbl>
            <c:spPr>
              <a:noFill/>
              <a:ln>
                <a:noFill/>
              </a:ln>
              <a:effectLst>
                <a:innerShdw blurRad="114300">
                  <a:prstClr val="black"/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onotype Corsiva" panose="03010101010201010101" pitchFamily="66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початок року</c:v>
                </c:pt>
                <c:pt idx="1">
                  <c:v>кінець року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0.79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0DF9-45EB-8948-3988D71FB3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Низький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bevelB/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1.1338025933626423E-2"/>
                  <c:y val="-1.7732815342748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F9-45EB-8948-3988D71FB3FF}"/>
                </c:ext>
              </c:extLst>
            </c:dLbl>
            <c:dLbl>
              <c:idx val="1"/>
              <c:layout>
                <c:manualLayout>
                  <c:x val="1.3227647324900407E-2"/>
                  <c:y val="1.970312815860852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Monotype Corsiva" panose="03010101010201010101" pitchFamily="66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958403431364768E-2"/>
                      <c:h val="8.36200759051376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DF9-45EB-8948-3988D71FB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</a:effectLst>
                    <a:latin typeface="Monotype Corsiva" panose="03010101010201010101" pitchFamily="66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початок року</c:v>
                </c:pt>
                <c:pt idx="1">
                  <c:v>кінець року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0.93</c:v>
                </c:pt>
                <c:pt idx="1">
                  <c:v>0.15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0DF9-45EB-8948-3988D71FB3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211456"/>
        <c:axId val="26212992"/>
        <c:axId val="0"/>
      </c:bar3DChart>
      <c:catAx>
        <c:axId val="262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  <a:ea typeface="+mn-ea"/>
                <a:cs typeface="+mn-cs"/>
              </a:defRPr>
            </a:pPr>
            <a:endParaRPr lang="ru-RU"/>
          </a:p>
        </c:txPr>
        <c:crossAx val="26212992"/>
        <c:crosses val="autoZero"/>
        <c:auto val="1"/>
        <c:lblAlgn val="ctr"/>
        <c:lblOffset val="100"/>
        <c:noMultiLvlLbl val="0"/>
      </c:catAx>
      <c:valAx>
        <c:axId val="2621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defRPr>
            </a:pPr>
            <a:endParaRPr lang="ru-RU"/>
          </a:p>
        </c:txPr>
        <c:crossAx val="2621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Garamond" panose="020204040303010108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3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tile tx="0" ty="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0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665" y="1124744"/>
            <a:ext cx="6300192" cy="165618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  <a:t>Група</a:t>
            </a:r>
            <a:r>
              <a:rPr lang="en-US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uk-UA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  <a:t>”Веселий вулик”</a:t>
            </a:r>
            <a:r>
              <a:rPr lang="ru-RU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</a:br>
            <a:endParaRPr lang="ru-RU" sz="2700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7518" y="22518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Комунальний</a:t>
            </a:r>
            <a:r>
              <a:rPr lang="ru-RU" sz="24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 заклад </a:t>
            </a:r>
            <a:r>
              <a:rPr lang="ru-RU" sz="2400" dirty="0" err="1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дошкільної</a:t>
            </a:r>
            <a:r>
              <a:rPr lang="ru-RU" sz="24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освіти</a:t>
            </a:r>
            <a:r>
              <a:rPr lang="ru-RU" sz="24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ясла</a:t>
            </a:r>
            <a:r>
              <a:rPr lang="ru-RU" sz="24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-садок) </a:t>
            </a:r>
            <a:r>
              <a:rPr lang="ru-RU" sz="2400" dirty="0" err="1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комбінованого</a:t>
            </a:r>
            <a:r>
              <a:rPr lang="ru-RU" sz="24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ea typeface="+mj-ea"/>
                <a:cs typeface="Times New Roman" pitchFamily="18" charset="0"/>
              </a:rPr>
              <a:t> типу №210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1338" y="6381328"/>
            <a:ext cx="2670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  <a:t>20</a:t>
            </a:r>
            <a:r>
              <a:rPr lang="uk-UA" sz="20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  <a:t>20</a:t>
            </a:r>
            <a:r>
              <a:rPr lang="en-US" sz="20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  <a:t>-20</a:t>
            </a:r>
            <a:r>
              <a:rPr lang="uk-UA" sz="20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  <a:t>21</a:t>
            </a:r>
            <a:r>
              <a:rPr lang="en-US" sz="2000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Monotype Corsiva" panose="03010101010201010101" pitchFamily="66" charset="0"/>
                <a:cs typeface="Times New Roman" pitchFamily="18" charset="0"/>
              </a:rPr>
              <a:t>навчальний рік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20112"/>
            <a:ext cx="6516216" cy="38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69952"/>
            <a:ext cx="3626817" cy="27201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69952"/>
            <a:ext cx="3527301" cy="2645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631" y="116632"/>
            <a:ext cx="8955409" cy="38472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  <a:latin typeface="Garamond" panose="02020404030301010803" pitchFamily="18" charset="0"/>
              </a:rPr>
              <a:t>	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Протягом навчально року в групі 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“</a:t>
            </a:r>
            <a:r>
              <a:rPr lang="ru-RU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Веселий 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вулик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”</a:t>
            </a:r>
            <a:r>
              <a:rPr lang="ru-RU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 в 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тандемі працювали вихователі </a:t>
            </a:r>
            <a:r>
              <a:rPr lang="ru-RU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та 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вчитель-логопед. Робота педагогічного колективу була спрямована на всебічний розвиток дошкільнят, відповідно до їх задатків, нахилів, здібностей, індивідуальних, психічних та фізичних особливостей. Формування у дітей моральних норм, набуття життєвого та соціального досвіду. </a:t>
            </a:r>
          </a:p>
          <a:p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	Продовжували працювати за навчальним посібником 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“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Компас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”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. Наша літературна студія 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“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Калинові намистинки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”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 – це нетрадиційна форма роботи з морального виховання, що сприяє формуванню особистісних, ціннісних орієнтацій дошкільника засобом художного слова та різних видів діяльності, закладає основи основних компетенцій дошкільника. </a:t>
            </a:r>
          </a:p>
          <a:p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	Велику увагу ми приділяємо формуванню пізнавальної сфери дітей засобами 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LEGO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-конструювання. Реалізуємо підхід 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“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навчання через гру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”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 використовуючи різні види конструкторів, та будівельних матеріалів</a:t>
            </a:r>
            <a:r>
              <a:rPr lang="uk-UA" sz="28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8" y="2924944"/>
            <a:ext cx="4608512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2489"/>
            <a:ext cx="4125083" cy="3093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4020034" cy="3015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87" y="118925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Щодня проводилась корекційна робота в групі. Ольга Іванівна протягом року працювала над проблемою: 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“</a:t>
            </a:r>
            <a:r>
              <a:rPr lang="uk-UA" b="1" dirty="0">
                <a:solidFill>
                  <a:srgbClr val="7030A0"/>
                </a:solidFill>
                <a:latin typeface="Garamond" panose="02020404030301010803" pitchFamily="18" charset="0"/>
              </a:rPr>
              <a:t>Корекція порушень складової структури 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слова</a:t>
            </a:r>
            <a:r>
              <a:rPr lang="en-US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”</a:t>
            </a:r>
            <a:endParaRPr lang="en-US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85" y="1342988"/>
            <a:ext cx="3108285" cy="23312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0187" y="155433"/>
            <a:ext cx="2150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Створення </a:t>
            </a:r>
            <a:r>
              <a:rPr lang="uk-UA" b="1" dirty="0" err="1" smtClean="0">
                <a:solidFill>
                  <a:srgbClr val="7030A0"/>
                </a:solidFill>
                <a:latin typeface="Garamond" panose="02020404030301010803" pitchFamily="18" charset="0"/>
              </a:rPr>
              <a:t>адвент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 календаря до дня Святого Миколая</a:t>
            </a:r>
            <a:endParaRPr lang="en-US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31" y="4293096"/>
            <a:ext cx="3258265" cy="2443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0188" y="3660484"/>
            <a:ext cx="5038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Провели міні-заняття 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“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Наш чотирилапий друг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”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 – до Всесвітнього дня захисту тварин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20" y="62711"/>
            <a:ext cx="2709473" cy="2032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5" y="712145"/>
            <a:ext cx="2970233" cy="2227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016" y="228634"/>
            <a:ext cx="401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Garamond" panose="02020404030301010803" pitchFamily="18" charset="0"/>
              </a:rPr>
              <a:t>Міні – </a:t>
            </a:r>
            <a:r>
              <a:rPr lang="uk-UA" b="1" dirty="0" err="1">
                <a:solidFill>
                  <a:srgbClr val="7030A0"/>
                </a:solidFill>
                <a:latin typeface="Garamond" panose="02020404030301010803" pitchFamily="18" charset="0"/>
              </a:rPr>
              <a:t>проєкт</a:t>
            </a:r>
            <a:r>
              <a:rPr lang="uk-UA" b="1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“</a:t>
            </a:r>
            <a:r>
              <a:rPr lang="uk-UA" b="1" dirty="0">
                <a:solidFill>
                  <a:srgbClr val="7030A0"/>
                </a:solidFill>
                <a:latin typeface="Garamond" panose="02020404030301010803" pitchFamily="18" charset="0"/>
              </a:rPr>
              <a:t>Чарівні цеглинки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”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687977"/>
            <a:ext cx="2699792" cy="2024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98262"/>
            <a:ext cx="1719715" cy="23145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3615" y="3352708"/>
            <a:ext cx="3330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До Міжнародного дня дитячої книги організували виставку 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“</a:t>
            </a:r>
            <a:r>
              <a:rPr lang="uk-UA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Моя улюблена книжка</a:t>
            </a:r>
            <a:r>
              <a:rPr lang="en-US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”</a:t>
            </a:r>
            <a:endParaRPr lang="en-US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396" y="111689"/>
            <a:ext cx="91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Залюбки приймаємо участь у спортивних та музичних розвагах </a:t>
            </a:r>
            <a:endParaRPr lang="en-US" sz="24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92" y="701988"/>
            <a:ext cx="3059952" cy="2294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48" y="701988"/>
            <a:ext cx="2193708" cy="2924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4" y="986127"/>
            <a:ext cx="3203107" cy="2402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56" y="3822498"/>
            <a:ext cx="3347864" cy="2510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6" y="3977459"/>
            <a:ext cx="3371844" cy="2528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70" y="3733569"/>
            <a:ext cx="2320990" cy="30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2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5" y="578297"/>
            <a:ext cx="3147814" cy="41970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11663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Співпраця на засадах партнерства</a:t>
            </a:r>
            <a:endParaRPr lang="en-US" sz="24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7738"/>
            <a:ext cx="4427984" cy="3320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21641"/>
            <a:ext cx="4427984" cy="3320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91018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6" y="709597"/>
            <a:ext cx="2999511" cy="2270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-8233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Педагогічний колектив групи велику увагу приділяє самоосвіті, прагне до творчих пошуків та інноваційних ідей</a:t>
            </a:r>
            <a:endParaRPr lang="en-US" sz="20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8" y="2589127"/>
            <a:ext cx="3255638" cy="2302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7" y="790135"/>
            <a:ext cx="2983849" cy="2109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57" y="3554907"/>
            <a:ext cx="2182948" cy="3089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23" y="2788298"/>
            <a:ext cx="2781177" cy="1966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61" y="4891319"/>
            <a:ext cx="2858338" cy="2016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60" y="476672"/>
            <a:ext cx="2068670" cy="29278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5" y="4636053"/>
            <a:ext cx="3107768" cy="219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76437479"/>
              </p:ext>
            </p:extLst>
          </p:nvPr>
        </p:nvGraphicFramePr>
        <p:xfrm>
          <a:off x="-324544" y="188640"/>
          <a:ext cx="10226020" cy="631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33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50833" cy="132080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Garamond" panose="02020404030301010803" pitchFamily="18" charset="0"/>
              </a:rPr>
              <a:t>Дякуємо за увагу</a:t>
            </a:r>
            <a:endParaRPr lang="ru-RU" sz="6600" b="1" dirty="0">
              <a:solidFill>
                <a:srgbClr val="7030A0"/>
              </a:solidFill>
              <a:effectLst>
                <a:innerShdw blurRad="114300">
                  <a:prstClr val="black"/>
                </a:inn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63720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84D9DCFA-C86A-4B8C-9DD4-8FCE5557FEA9}" vid="{C3CB08CB-E76C-4E48-AC05-151A1537A8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1013</TotalTime>
  <Words>125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Група  ”Веселий вулик”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 робота    КЗ «ДНЗ (ясла-садок)№210 КТ» КМР</dc:title>
  <dc:creator>Настя</dc:creator>
  <cp:lastModifiedBy>Olesya</cp:lastModifiedBy>
  <cp:revision>110</cp:revision>
  <dcterms:created xsi:type="dcterms:W3CDTF">2017-09-24T12:11:47Z</dcterms:created>
  <dcterms:modified xsi:type="dcterms:W3CDTF">2021-05-13T06:57:21Z</dcterms:modified>
</cp:coreProperties>
</file>